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63"/>
  </p:notesMasterIdLst>
  <p:sldIdLst>
    <p:sldId id="256" r:id="rId2"/>
    <p:sldId id="294" r:id="rId3"/>
    <p:sldId id="321" r:id="rId4"/>
    <p:sldId id="308" r:id="rId5"/>
    <p:sldId id="322" r:id="rId6"/>
    <p:sldId id="323" r:id="rId7"/>
    <p:sldId id="325" r:id="rId8"/>
    <p:sldId id="261" r:id="rId9"/>
    <p:sldId id="299" r:id="rId10"/>
    <p:sldId id="288" r:id="rId11"/>
    <p:sldId id="324" r:id="rId12"/>
    <p:sldId id="326" r:id="rId13"/>
    <p:sldId id="298" r:id="rId14"/>
    <p:sldId id="328" r:id="rId15"/>
    <p:sldId id="300" r:id="rId16"/>
    <p:sldId id="296" r:id="rId17"/>
    <p:sldId id="297" r:id="rId18"/>
    <p:sldId id="305" r:id="rId19"/>
    <p:sldId id="330" r:id="rId20"/>
    <p:sldId id="331" r:id="rId21"/>
    <p:sldId id="302" r:id="rId22"/>
    <p:sldId id="333" r:id="rId23"/>
    <p:sldId id="304" r:id="rId24"/>
    <p:sldId id="335" r:id="rId25"/>
    <p:sldId id="336" r:id="rId26"/>
    <p:sldId id="340" r:id="rId27"/>
    <p:sldId id="339" r:id="rId28"/>
    <p:sldId id="343" r:id="rId29"/>
    <p:sldId id="341" r:id="rId30"/>
    <p:sldId id="338" r:id="rId31"/>
    <p:sldId id="306" r:id="rId32"/>
    <p:sldId id="307" r:id="rId33"/>
    <p:sldId id="309" r:id="rId34"/>
    <p:sldId id="310" r:id="rId35"/>
    <p:sldId id="344" r:id="rId36"/>
    <p:sldId id="345" r:id="rId37"/>
    <p:sldId id="347" r:id="rId38"/>
    <p:sldId id="316" r:id="rId39"/>
    <p:sldId id="301" r:id="rId40"/>
    <p:sldId id="348" r:id="rId41"/>
    <p:sldId id="350" r:id="rId42"/>
    <p:sldId id="353" r:id="rId43"/>
    <p:sldId id="351" r:id="rId44"/>
    <p:sldId id="349" r:id="rId45"/>
    <p:sldId id="354" r:id="rId46"/>
    <p:sldId id="317" r:id="rId47"/>
    <p:sldId id="362" r:id="rId48"/>
    <p:sldId id="361" r:id="rId49"/>
    <p:sldId id="360" r:id="rId50"/>
    <p:sldId id="358" r:id="rId51"/>
    <p:sldId id="319" r:id="rId52"/>
    <p:sldId id="356" r:id="rId53"/>
    <p:sldId id="357" r:id="rId54"/>
    <p:sldId id="363" r:id="rId55"/>
    <p:sldId id="364" r:id="rId56"/>
    <p:sldId id="292" r:id="rId57"/>
    <p:sldId id="355" r:id="rId58"/>
    <p:sldId id="318" r:id="rId59"/>
    <p:sldId id="320" r:id="rId60"/>
    <p:sldId id="273" r:id="rId61"/>
    <p:sldId id="290" r:id="rId62"/>
  </p:sldIdLst>
  <p:sldSz cx="12192000" cy="6858000"/>
  <p:notesSz cx="6858000" cy="9144000"/>
  <p:defaultTextStyle>
    <a:defPPr>
      <a:defRPr lang="en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6388"/>
    <a:srgbClr val="EFCB96"/>
    <a:srgbClr val="E375A9"/>
    <a:srgbClr val="6BA56B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">
    <a:wholeTbl>
      <a:tcTxStyle>
        <a:font>
          <a:latin typeface="+mn-lt"/>
          <a:ea typeface="+mn-ea"/>
          <a:cs typeface="+mn-cs"/>
        </a:font>
        <a:srgbClr val="000000"/>
      </a:tcTxStyle>
      <a:tcStyle>
        <a:tcBdr>
          <a:left>
            <a:ln w="12701" cap="flat" cmpd="sng" algn="ctr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a:left>
          <a:right>
            <a:ln w="12701" cap="flat" cmpd="sng" algn="ctr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a:right>
          <a:top>
            <a:ln w="12701" cap="flat" cmpd="sng" algn="ctr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a:top>
          <a:bottom>
            <a:ln w="12701" cap="flat" cmpd="sng" algn="ctr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a:bottom>
        </a:tcBdr>
        <a:fill>
          <a:solidFill>
            <a:srgbClr val="E9EBF5"/>
          </a:solidFill>
        </a:fill>
      </a:tcStyle>
    </a:wholeTbl>
    <a:band1H>
      <a:tcStyle>
        <a:tcBdr/>
        <a:fill>
          <a:solidFill>
            <a:srgbClr val="CFD5EA"/>
          </a:solidFill>
        </a:fill>
      </a:tcStyle>
    </a:band1H>
    <a:band2H>
      <a:tcStyle>
        <a:tcBdr/>
      </a:tcStyle>
    </a:band2H>
    <a:band1V>
      <a:tcStyle>
        <a:tcBdr/>
        <a:fill>
          <a:solidFill>
            <a:srgbClr val="CFD5EA"/>
          </a:solidFill>
        </a:fill>
      </a:tcStyle>
    </a:band1V>
    <a:band2V>
      <a:tcStyle>
        <a:tcBdr/>
      </a:tcStyle>
    </a:band2V>
    <a:lastCol>
      <a:tcTxStyle b="on">
        <a:font>
          <a:latin typeface="+mn-lt"/>
          <a:ea typeface="+mn-ea"/>
          <a:cs typeface="+mn-cs"/>
        </a:font>
        <a:srgbClr val="FFFFFF"/>
      </a:tcTxStyle>
      <a:tcStyle>
        <a:tcBdr/>
        <a:fill>
          <a:solidFill>
            <a:srgbClr val="4472C4"/>
          </a:solidFill>
        </a:fill>
      </a:tcStyle>
    </a:lastCol>
    <a:firstCol>
      <a:tcTxStyle b="on">
        <a:font>
          <a:latin typeface="+mn-lt"/>
          <a:ea typeface="+mn-ea"/>
          <a:cs typeface="+mn-cs"/>
        </a:font>
        <a:srgbClr val="FFFFFF"/>
      </a:tcTxStyle>
      <a:tcStyle>
        <a:tcBdr/>
        <a:fill>
          <a:solidFill>
            <a:srgbClr val="4472C4"/>
          </a:solidFill>
        </a:fill>
      </a:tcStyle>
    </a:firstCol>
    <a:lastRow>
      <a:tcTxStyle b="on">
        <a:font>
          <a:latin typeface="+mn-lt"/>
          <a:ea typeface="+mn-ea"/>
          <a:cs typeface="+mn-cs"/>
        </a:font>
        <a:srgbClr val="FFFFFF"/>
      </a:tcTxStyle>
      <a:tcStyle>
        <a:tcBdr>
          <a:top>
            <a:ln w="38103" cap="flat" cmpd="sng" algn="ctr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a:top>
        </a:tcBdr>
        <a:fill>
          <a:solidFill>
            <a:srgbClr val="4472C4"/>
          </a:solidFill>
        </a:fill>
      </a:tcStyle>
    </a:lastRow>
    <a:firstRow>
      <a:tcTxStyle b="on">
        <a:font>
          <a:latin typeface="+mn-lt"/>
          <a:ea typeface="+mn-ea"/>
          <a:cs typeface="+mn-cs"/>
        </a:font>
        <a:srgbClr val="FFFFFF"/>
      </a:tcTxStyle>
      <a:tcStyle>
        <a:tcBdr>
          <a:bottom>
            <a:ln w="38103" cap="flat" cmpd="sng" algn="ctr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a:bottom>
        </a:tcBdr>
        <a:fill>
          <a:solidFill>
            <a:srgbClr val="4472C4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EB344D84-9AFB-497E-A393-DC336BA19D2E}" styleName="Medium Style 3 - Accent 3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>
        <p:scale>
          <a:sx n="122" d="100"/>
          <a:sy n="122" d="100"/>
        </p:scale>
        <p:origin x="1734" y="73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theme" Target="theme/theme1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tableStyles" Target="tableStyle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/Relationships>
</file>

<file path=ppt/media/image1.jpg>
</file>

<file path=ppt/media/image10.png>
</file>

<file path=ppt/media/image11.png>
</file>

<file path=ppt/media/image12.png>
</file>

<file path=ppt/media/image13.png>
</file>

<file path=ppt/media/image14.jpg>
</file>

<file path=ppt/media/image15.png>
</file>

<file path=ppt/media/image16.png>
</file>

<file path=ppt/media/image17.png>
</file>

<file path=ppt/media/image18.png>
</file>

<file path=ppt/media/image19.png>
</file>

<file path=ppt/media/image190.png>
</file>

<file path=ppt/media/image2.jpeg>
</file>

<file path=ppt/media/image20.jpg>
</file>

<file path=ppt/media/image20.png>
</file>

<file path=ppt/media/image21.png>
</file>

<file path=ppt/media/image22.png>
</file>

<file path=ppt/media/image22.sv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85F21CAA-0FC9-4400-99F3-947ACD164D2D}"/>
              </a:ext>
            </a:extLst>
          </p:cNvPr>
          <p:cNvSpPr txBox="1">
            <a:spLocks noGrp="1"/>
          </p:cNvSpPr>
          <p:nvPr>
            <p:ph type="hdr" sz="quarter"/>
          </p:nvPr>
        </p:nvSpPr>
        <p:spPr>
          <a:xfrm>
            <a:off x="0" y="0"/>
            <a:ext cx="2971800" cy="45879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>
            <a:lvl1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GB" sz="12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1pPr>
          </a:lstStyle>
          <a:p>
            <a:pPr lvl="0"/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1652D68-3461-4C25-87DF-B2363712872E}"/>
              </a:ext>
            </a:extLst>
          </p:cNvPr>
          <p:cNvSpPr txBox="1">
            <a:spLocks noGrp="1"/>
          </p:cNvSpPr>
          <p:nvPr>
            <p:ph type="dt" idx="1"/>
          </p:nvPr>
        </p:nvSpPr>
        <p:spPr>
          <a:xfrm>
            <a:off x="3884608" y="0"/>
            <a:ext cx="2971800" cy="45879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>
            <a:lvl1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GB" sz="12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1pPr>
          </a:lstStyle>
          <a:p>
            <a:pPr lvl="0"/>
            <a:fld id="{D96DF6CD-D845-4AB1-9AEE-0F2F934E503E}" type="datetime1">
              <a:rPr lang="en-GB"/>
              <a:pPr lvl="0"/>
              <a:t>11/04/2022</a:t>
            </a:fld>
            <a:endParaRPr lang="en-GB"/>
          </a:p>
        </p:txBody>
      </p:sp>
      <p:sp>
        <p:nvSpPr>
          <p:cNvPr id="4" name="Slide Image Placeholder 3">
            <a:extLst>
              <a:ext uri="{FF2B5EF4-FFF2-40B4-BE49-F238E27FC236}">
                <a16:creationId xmlns:a16="http://schemas.microsoft.com/office/drawing/2014/main" id="{6B23F770-7B87-4AA8-954A-EE209F5F7C67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099"/>
          </a:xfrm>
          <a:prstGeom prst="rect">
            <a:avLst/>
          </a:prstGeom>
          <a:noFill/>
          <a:ln w="12701">
            <a:solidFill>
              <a:srgbClr val="000000"/>
            </a:solidFill>
            <a:prstDash val="solid"/>
          </a:ln>
        </p:spPr>
      </p:sp>
      <p:sp>
        <p:nvSpPr>
          <p:cNvPr id="5" name="Notes Placeholder 4">
            <a:extLst>
              <a:ext uri="{FF2B5EF4-FFF2-40B4-BE49-F238E27FC236}">
                <a16:creationId xmlns:a16="http://schemas.microsoft.com/office/drawing/2014/main" id="{2C4508AB-FAC9-402C-A85E-4B39D35D4267}"/>
              </a:ext>
            </a:extLst>
          </p:cNvPr>
          <p:cNvSpPr txBox="1">
            <a:spLocks noGrp="1"/>
          </p:cNvSpPr>
          <p:nvPr>
            <p:ph type="body" sz="quarter" idx="3"/>
          </p:nvPr>
        </p:nvSpPr>
        <p:spPr>
          <a:xfrm>
            <a:off x="685800" y="4400549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CA4AFC2-47F0-461F-9786-BC0DB877B69F}"/>
              </a:ext>
            </a:extLst>
          </p:cNvPr>
          <p:cNvSpPr txBox="1">
            <a:spLocks noGrp="1"/>
          </p:cNvSpPr>
          <p:nvPr>
            <p:ph type="ftr" sz="quarter" idx="4"/>
          </p:nvPr>
        </p:nvSpPr>
        <p:spPr>
          <a:xfrm>
            <a:off x="0" y="8685208"/>
            <a:ext cx="2971800" cy="45879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b" anchorCtr="0" compatLnSpc="1">
            <a:noAutofit/>
          </a:bodyPr>
          <a:lstStyle>
            <a:lvl1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GB" sz="12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1pPr>
          </a:lstStyle>
          <a:p>
            <a:pPr lvl="0"/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A9F9C00-4572-4ACA-953B-A80E396D29B6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xfrm>
            <a:off x="3884608" y="8685208"/>
            <a:ext cx="2971800" cy="45879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b" anchorCtr="0" compatLnSpc="1">
            <a:noAutofit/>
          </a:bodyPr>
          <a:lstStyle>
            <a:lvl1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GB" sz="12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1pPr>
          </a:lstStyle>
          <a:p>
            <a:pPr lvl="0"/>
            <a:fld id="{06585416-201D-430C-A1F9-B49AE6474D26}" type="slidenum"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0118250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marR="0" lvl="0" indent="0" algn="l" defTabSz="914400" rtl="0" fontAlgn="auto" hangingPunct="1">
      <a:lnSpc>
        <a:spcPct val="100000"/>
      </a:lnSpc>
      <a:spcBef>
        <a:spcPts val="0"/>
      </a:spcBef>
      <a:spcAft>
        <a:spcPts val="0"/>
      </a:spcAft>
      <a:buNone/>
      <a:tabLst/>
      <a:defRPr lang="en-US" sz="1200" b="0" i="0" u="none" strike="noStrike" kern="1200" cap="none" spc="0" baseline="0">
        <a:solidFill>
          <a:srgbClr val="000000"/>
        </a:solidFill>
        <a:uFillTx/>
        <a:latin typeface="Calibri"/>
      </a:defRPr>
    </a:lvl1pPr>
    <a:lvl2pPr marL="457200" marR="0" lvl="1" indent="0" algn="l" defTabSz="914400" rtl="0" fontAlgn="auto" hangingPunct="1">
      <a:lnSpc>
        <a:spcPct val="100000"/>
      </a:lnSpc>
      <a:spcBef>
        <a:spcPts val="0"/>
      </a:spcBef>
      <a:spcAft>
        <a:spcPts val="0"/>
      </a:spcAft>
      <a:buNone/>
      <a:tabLst/>
      <a:defRPr lang="en-US" sz="1200" b="0" i="0" u="none" strike="noStrike" kern="1200" cap="none" spc="0" baseline="0">
        <a:solidFill>
          <a:srgbClr val="000000"/>
        </a:solidFill>
        <a:uFillTx/>
        <a:latin typeface="Calibri"/>
      </a:defRPr>
    </a:lvl2pPr>
    <a:lvl3pPr marL="914400" marR="0" lvl="2" indent="0" algn="l" defTabSz="914400" rtl="0" fontAlgn="auto" hangingPunct="1">
      <a:lnSpc>
        <a:spcPct val="100000"/>
      </a:lnSpc>
      <a:spcBef>
        <a:spcPts val="0"/>
      </a:spcBef>
      <a:spcAft>
        <a:spcPts val="0"/>
      </a:spcAft>
      <a:buNone/>
      <a:tabLst/>
      <a:defRPr lang="en-US" sz="1200" b="0" i="0" u="none" strike="noStrike" kern="1200" cap="none" spc="0" baseline="0">
        <a:solidFill>
          <a:srgbClr val="000000"/>
        </a:solidFill>
        <a:uFillTx/>
        <a:latin typeface="Calibri"/>
      </a:defRPr>
    </a:lvl3pPr>
    <a:lvl4pPr marL="1371600" marR="0" lvl="3" indent="0" algn="l" defTabSz="914400" rtl="0" fontAlgn="auto" hangingPunct="1">
      <a:lnSpc>
        <a:spcPct val="100000"/>
      </a:lnSpc>
      <a:spcBef>
        <a:spcPts val="0"/>
      </a:spcBef>
      <a:spcAft>
        <a:spcPts val="0"/>
      </a:spcAft>
      <a:buNone/>
      <a:tabLst/>
      <a:defRPr lang="en-US" sz="1200" b="0" i="0" u="none" strike="noStrike" kern="1200" cap="none" spc="0" baseline="0">
        <a:solidFill>
          <a:srgbClr val="000000"/>
        </a:solidFill>
        <a:uFillTx/>
        <a:latin typeface="Calibri"/>
      </a:defRPr>
    </a:lvl4pPr>
    <a:lvl5pPr marL="1828800" marR="0" lvl="4" indent="0" algn="l" defTabSz="914400" rtl="0" fontAlgn="auto" hangingPunct="1">
      <a:lnSpc>
        <a:spcPct val="100000"/>
      </a:lnSpc>
      <a:spcBef>
        <a:spcPts val="0"/>
      </a:spcBef>
      <a:spcAft>
        <a:spcPts val="0"/>
      </a:spcAft>
      <a:buNone/>
      <a:tabLst/>
      <a:defRPr lang="en-US" sz="1200" b="0" i="0" u="none" strike="noStrike" kern="1200" cap="none" spc="0" baseline="0">
        <a:solidFill>
          <a:srgbClr val="000000"/>
        </a:solidFill>
        <a:uFillTx/>
        <a:latin typeface="Calibri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623FC21B-AD95-401E-A564-EB41EDE5A54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29521CB-08A6-4860-93DB-0107E35F53D2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pPr lvl="0"/>
            <a:r>
              <a:rPr lang="en-US" dirty="0"/>
              <a:t>https://unsplash.com/photos/fXW7D5V6w68</a:t>
            </a:r>
          </a:p>
          <a:p>
            <a:pPr lvl="0"/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F12E11F-E055-4251-9FB4-5464FA35DAC5}"/>
              </a:ext>
            </a:extLst>
          </p:cNvPr>
          <p:cNvSpPr txBox="1"/>
          <p:nvPr/>
        </p:nvSpPr>
        <p:spPr>
          <a:xfrm>
            <a:off x="3884608" y="8685208"/>
            <a:ext cx="2971800" cy="458791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b" anchorCtr="0" compatLnSpc="1">
            <a:noAutofit/>
          </a:bodyPr>
          <a:lstStyle/>
          <a:p>
            <a: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22C2EF12-C754-4607-9598-918BDCEE12FB}" type="slidenum">
              <a:t>2</a:t>
            </a:fld>
            <a:endParaRPr lang="en-GB" sz="12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A426652-3702-4162-8DBB-509762E7A49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42C9200F-32B5-4CD4-B234-B610B1A86BA8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pPr lvl="0"/>
            <a:r>
              <a:rPr lang="en-GB"/>
              <a:t>Formula1.com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915AEDE-4D03-4DFC-A4AF-B8F462F1A2E0}"/>
              </a:ext>
            </a:extLst>
          </p:cNvPr>
          <p:cNvSpPr txBox="1"/>
          <p:nvPr/>
        </p:nvSpPr>
        <p:spPr>
          <a:xfrm>
            <a:off x="3884608" y="8685208"/>
            <a:ext cx="2971800" cy="458791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b" anchorCtr="0" compatLnSpc="1">
            <a:noAutofit/>
          </a:bodyPr>
          <a:lstStyle/>
          <a:p>
            <a: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94AD6B85-DD67-4083-91EC-BB219394DB69}" type="slidenum">
              <a:t>48</a:t>
            </a:fld>
            <a:endParaRPr lang="en-GB" sz="12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417093206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https://unsplash.com/photos/a14l5pHzf90</a:t>
            </a:r>
            <a:endParaRPr lang="en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/>
            <a:fld id="{06585416-201D-430C-A1F9-B49AE6474D26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4919639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42287D0E-F28F-4C2C-929F-B9C4F57A503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09B65505-C514-478F-B77B-897C625729AC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pPr lvl="0"/>
            <a:r>
              <a:rPr lang="en-GB"/>
              <a:t>https://www.reddit.com/r/formula1/comments/dgu0gr/lando_wearing_his_handpainted_helmet_at_suzuka/?utm_source=share&amp;utm_medium=web2x&amp;context=3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40EAC13-1988-4B8A-835E-F1C1754859FF}"/>
              </a:ext>
            </a:extLst>
          </p:cNvPr>
          <p:cNvSpPr txBox="1"/>
          <p:nvPr/>
        </p:nvSpPr>
        <p:spPr>
          <a:xfrm>
            <a:off x="3884608" y="8685208"/>
            <a:ext cx="2971800" cy="458791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b" anchorCtr="0" compatLnSpc="1">
            <a:noAutofit/>
          </a:bodyPr>
          <a:lstStyle/>
          <a:p>
            <a: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0AE221CC-BAFA-4E2B-8C02-7D4AFEB0A577}" type="slidenum">
              <a:t>10</a:t>
            </a:fld>
            <a:endParaRPr lang="en-GB" sz="12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https://unsplash.com/photos/mnf5Q9nTkhs</a:t>
            </a:r>
            <a:endParaRPr lang="en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/>
            <a:fld id="{06585416-201D-430C-A1F9-B49AE6474D26}" type="slidenum">
              <a:rPr lang="en-NL" smtClean="0"/>
              <a:t>36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88430241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EB7A210C-7595-4F93-BB7D-75827C3D0B6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50F2D650-196B-4CFD-85C8-8560029DA93D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pPr lvl="0"/>
            <a:r>
              <a:rPr lang="en-GB"/>
              <a:t>89% pdi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90449C0-94CC-4B8A-9566-5EC9A4B99291}"/>
              </a:ext>
            </a:extLst>
          </p:cNvPr>
          <p:cNvSpPr txBox="1"/>
          <p:nvPr/>
        </p:nvSpPr>
        <p:spPr>
          <a:xfrm>
            <a:off x="3884608" y="8685208"/>
            <a:ext cx="2971800" cy="458791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b" anchorCtr="0" compatLnSpc="1">
            <a:noAutofit/>
          </a:bodyPr>
          <a:lstStyle/>
          <a:p>
            <a: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4712313B-C8E1-4EA0-A2BD-617D85CA8B22}" type="slidenum">
              <a:t>38</a:t>
            </a:fld>
            <a:endParaRPr lang="en-GB" sz="12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EB7A210C-7595-4F93-BB7D-75827C3D0B6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50F2D650-196B-4CFD-85C8-8560029DA93D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pPr lvl="0"/>
            <a:r>
              <a:rPr lang="en-GB"/>
              <a:t>89% pdi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90449C0-94CC-4B8A-9566-5EC9A4B99291}"/>
              </a:ext>
            </a:extLst>
          </p:cNvPr>
          <p:cNvSpPr txBox="1"/>
          <p:nvPr/>
        </p:nvSpPr>
        <p:spPr>
          <a:xfrm>
            <a:off x="3884608" y="8685208"/>
            <a:ext cx="2971800" cy="458791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b" anchorCtr="0" compatLnSpc="1">
            <a:noAutofit/>
          </a:bodyPr>
          <a:lstStyle/>
          <a:p>
            <a: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4712313B-C8E1-4EA0-A2BD-617D85CA8B22}" type="slidenum">
              <a:t>41</a:t>
            </a:fld>
            <a:endParaRPr lang="en-GB" sz="12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64431119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EB7A210C-7595-4F93-BB7D-75827C3D0B6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50F2D650-196B-4CFD-85C8-8560029DA93D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pPr lvl="0"/>
            <a:r>
              <a:rPr lang="en-GB"/>
              <a:t>89% pdi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90449C0-94CC-4B8A-9566-5EC9A4B99291}"/>
              </a:ext>
            </a:extLst>
          </p:cNvPr>
          <p:cNvSpPr txBox="1"/>
          <p:nvPr/>
        </p:nvSpPr>
        <p:spPr>
          <a:xfrm>
            <a:off x="3884608" y="8685208"/>
            <a:ext cx="2971800" cy="458791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b" anchorCtr="0" compatLnSpc="1">
            <a:noAutofit/>
          </a:bodyPr>
          <a:lstStyle/>
          <a:p>
            <a: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4712313B-C8E1-4EA0-A2BD-617D85CA8B22}" type="slidenum">
              <a:t>44</a:t>
            </a:fld>
            <a:endParaRPr lang="en-GB" sz="12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88581029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EB7A210C-7595-4F93-BB7D-75827C3D0B6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50F2D650-196B-4CFD-85C8-8560029DA93D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pPr lvl="0"/>
            <a:r>
              <a:rPr lang="en-GB"/>
              <a:t>89% pdi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90449C0-94CC-4B8A-9566-5EC9A4B99291}"/>
              </a:ext>
            </a:extLst>
          </p:cNvPr>
          <p:cNvSpPr txBox="1"/>
          <p:nvPr/>
        </p:nvSpPr>
        <p:spPr>
          <a:xfrm>
            <a:off x="3884608" y="8685208"/>
            <a:ext cx="2971800" cy="458791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b" anchorCtr="0" compatLnSpc="1">
            <a:noAutofit/>
          </a:bodyPr>
          <a:lstStyle/>
          <a:p>
            <a: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4712313B-C8E1-4EA0-A2BD-617D85CA8B22}" type="slidenum">
              <a:t>45</a:t>
            </a:fld>
            <a:endParaRPr lang="en-GB" sz="12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56552343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A426652-3702-4162-8DBB-509762E7A49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42C9200F-32B5-4CD4-B234-B610B1A86BA8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pPr lvl="0"/>
            <a:r>
              <a:rPr lang="en-GB"/>
              <a:t>Formula1.com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915AEDE-4D03-4DFC-A4AF-B8F462F1A2E0}"/>
              </a:ext>
            </a:extLst>
          </p:cNvPr>
          <p:cNvSpPr txBox="1"/>
          <p:nvPr/>
        </p:nvSpPr>
        <p:spPr>
          <a:xfrm>
            <a:off x="3884608" y="8685208"/>
            <a:ext cx="2971800" cy="458791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b" anchorCtr="0" compatLnSpc="1">
            <a:noAutofit/>
          </a:bodyPr>
          <a:lstStyle/>
          <a:p>
            <a: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94AD6B85-DD67-4083-91EC-BB219394DB69}" type="slidenum">
              <a:t>46</a:t>
            </a:fld>
            <a:endParaRPr lang="en-GB" sz="12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25D1A6-C94C-422A-BCD2-19EC3E587FD2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1524003" y="1122361"/>
            <a:ext cx="9144000" cy="2387598"/>
          </a:xfrm>
        </p:spPr>
        <p:txBody>
          <a:bodyPr anchor="b" anchorCtr="1"/>
          <a:lstStyle>
            <a:lvl1pPr algn="ctr">
              <a:defRPr sz="6000"/>
            </a:lvl1pPr>
          </a:lstStyle>
          <a:p>
            <a:pPr lvl="0"/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94E00F4-CC0D-41B0-8BF2-DC7726D02BBD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1524003" y="3602041"/>
            <a:ext cx="9144000" cy="1655758"/>
          </a:xfrm>
        </p:spPr>
        <p:txBody>
          <a:bodyPr anchorCtr="1"/>
          <a:lstStyle>
            <a:lvl1pPr marL="0" indent="0" algn="ctr">
              <a:buNone/>
              <a:defRPr sz="2400"/>
            </a:lvl1pPr>
          </a:lstStyle>
          <a:p>
            <a:pPr lvl="0"/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F898B9D-DF45-4D06-87AD-2DC7032A4AAF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C00B0065-695B-45B5-94A3-CC5321431026}" type="datetime1">
              <a:rPr lang="en-GB"/>
              <a:pPr lvl="0"/>
              <a:t>11/04/2022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6E7AB44-7D88-4477-AF3A-56AA14D74A1D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D76C32D-1AA4-4D70-B584-ECA4412511C4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93C3BC8D-87D0-4DB3-A42A-C23E2924E4F9}" type="slidenum"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8024319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774B8F-0979-466D-B250-F6F688D63AC4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924688-37B7-4C30-8E0C-3C565E4C4CF2}"/>
              </a:ext>
            </a:extLst>
          </p:cNvPr>
          <p:cNvSpPr txBox="1"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FDF474C-8028-4BC3-A645-52B721DDEE10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3309C020-3C3A-4D7A-BC65-7CC2E1EE0E50}" type="datetime1">
              <a:rPr lang="en-GB"/>
              <a:pPr lvl="0"/>
              <a:t>11/04/2022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2B5E0E3-D872-4BEB-8091-CA7274438F19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102A09-F13A-48EA-9EC3-66A5C4D7E0E2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AE7074DC-3DC6-4040-86D1-231F38998A98}" type="slidenum"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5097651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2FC9374-F1C8-48D8-8C08-D0EA7D335739}"/>
              </a:ext>
            </a:extLst>
          </p:cNvPr>
          <p:cNvSpPr txBox="1">
            <a:spLocks noGrp="1"/>
          </p:cNvSpPr>
          <p:nvPr>
            <p:ph type="title" orient="vert"/>
          </p:nvPr>
        </p:nvSpPr>
        <p:spPr>
          <a:xfrm>
            <a:off x="8724903" y="365129"/>
            <a:ext cx="2628899" cy="5811834"/>
          </a:xfrm>
        </p:spPr>
        <p:txBody>
          <a:bodyPr vert="eaVert"/>
          <a:lstStyle>
            <a:lvl1pPr>
              <a:defRPr/>
            </a:lvl1pPr>
          </a:lstStyle>
          <a:p>
            <a:pPr lvl="0"/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589631E-5139-45B8-BE93-C292D681A02D}"/>
              </a:ext>
            </a:extLst>
          </p:cNvPr>
          <p:cNvSpPr txBox="1">
            <a:spLocks noGrp="1"/>
          </p:cNvSpPr>
          <p:nvPr>
            <p:ph type="body" orient="vert" idx="1"/>
          </p:nvPr>
        </p:nvSpPr>
        <p:spPr>
          <a:xfrm>
            <a:off x="838203" y="365129"/>
            <a:ext cx="7734296" cy="5811834"/>
          </a:xfrm>
        </p:spPr>
        <p:txBody>
          <a:bodyPr vert="eaVert"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4622E12-D909-4108-A2E0-F9873CE084AD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C2D3522F-A8AE-41A9-BB04-EF5278B041A3}" type="datetime1">
              <a:rPr lang="en-GB"/>
              <a:pPr lvl="0"/>
              <a:t>11/04/2022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069AFF1-6C83-4D5E-B79A-3AEC8E88FD1C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4E0038-BC4E-4F53-B698-FE77B7641560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AD03F6BE-71B4-4351-B082-70F11426C4D5}" type="slidenum"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187330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3366AB-B59D-404D-A278-79B38B37F0B7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7BFB84-13EA-41F6-92E1-68B89D7BF18B}"/>
              </a:ext>
            </a:extLst>
          </p:cNvPr>
          <p:cNvSpPr txBox="1">
            <a:spLocks noGrp="1"/>
          </p:cNvSpPr>
          <p:nvPr>
            <p:ph idx="1"/>
          </p:nvPr>
        </p:nvSpPr>
        <p:spPr/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3E100A0-132B-4AF9-B713-E3BDD878758D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747810CC-3B91-48C3-9E3A-1DD112B607BE}" type="datetime1">
              <a:rPr lang="en-GB"/>
              <a:pPr lvl="0"/>
              <a:t>11/04/2022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A0135F-56E0-4AA7-920E-CABAA07CE1EC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CD82C80-6D92-45F9-8A69-7958098FB4D0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3A6CCFD9-DF48-4FF6-BAFA-128DAF99633B}" type="slidenum"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62993946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F09671-B0C8-4EC4-BEC1-8F6562C5B905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31847" y="1709735"/>
            <a:ext cx="10515600" cy="2852735"/>
          </a:xfrm>
        </p:spPr>
        <p:txBody>
          <a:bodyPr anchor="b"/>
          <a:lstStyle>
            <a:lvl1pPr>
              <a:defRPr sz="6000"/>
            </a:lvl1pPr>
          </a:lstStyle>
          <a:p>
            <a:pPr lvl="0"/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1F4B6FD-D5C4-430A-BBCE-6297B5F0954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831847" y="4589465"/>
            <a:ext cx="10515600" cy="1500182"/>
          </a:xfrm>
        </p:spPr>
        <p:txBody>
          <a:bodyPr/>
          <a:lstStyle>
            <a:lvl1pPr marL="0" indent="0">
              <a:buNone/>
              <a:defRPr sz="2400">
                <a:solidFill>
                  <a:srgbClr val="898989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6F51325-48CE-4474-8D0F-7BF0DA9A86A3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C587511B-A670-4C57-B984-25A10AB21ED2}" type="datetime1">
              <a:rPr lang="en-GB"/>
              <a:pPr lvl="0"/>
              <a:t>11/04/2022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9EE6B0-00A3-4090-A959-6857CDC0D24C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9B4E124-2707-4D62-9FBF-EB9FAD85037E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FDF3C58A-8A9D-45BD-AD6C-4BCF2C502DB8}" type="slidenum"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866798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C77167-CD25-4EB1-BF5C-CC19E3AFC878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6F1261-0FDD-4564-B4F9-38AAEA1268D2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838203" y="1825627"/>
            <a:ext cx="5181603" cy="4351336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0B6AAAE-A9F7-4D04-BAB8-3AAA3CDE92B7}"/>
              </a:ext>
            </a:extLst>
          </p:cNvPr>
          <p:cNvSpPr txBox="1">
            <a:spLocks noGrp="1"/>
          </p:cNvSpPr>
          <p:nvPr>
            <p:ph idx="2"/>
          </p:nvPr>
        </p:nvSpPr>
        <p:spPr>
          <a:xfrm>
            <a:off x="6172200" y="1825627"/>
            <a:ext cx="5181603" cy="4351336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5B741D4-3D9B-4F6A-8F86-AAEF846B9C9B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D1B34A1D-85DB-407D-B224-9AFA5EBDF665}" type="datetime1">
              <a:rPr lang="en-GB"/>
              <a:pPr lvl="0"/>
              <a:t>11/04/2022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14057F8-1787-4D94-B8E9-0144606B28E0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B78DD47-EC87-4D20-ACC2-ACF1A99DCBC5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71C2FD10-4090-41F3-BE1C-CF7EBB18C14B}" type="slidenum"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617141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42D147-2CCE-4C87-B6F6-440DBE32A4A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39784" y="365129"/>
            <a:ext cx="10515600" cy="1325559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C26BD80-C62B-47AA-A07A-B1BADFFE8CF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839784" y="1681160"/>
            <a:ext cx="5157782" cy="823910"/>
          </a:xfrm>
        </p:spPr>
        <p:txBody>
          <a:bodyPr anchor="b"/>
          <a:lstStyle>
            <a:lvl1pPr marL="0" indent="0">
              <a:buNone/>
              <a:defRPr sz="2400" b="1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C0C187B-5C7E-420B-8057-F87FC42E6943}"/>
              </a:ext>
            </a:extLst>
          </p:cNvPr>
          <p:cNvSpPr txBox="1">
            <a:spLocks noGrp="1"/>
          </p:cNvSpPr>
          <p:nvPr>
            <p:ph idx="2"/>
          </p:nvPr>
        </p:nvSpPr>
        <p:spPr>
          <a:xfrm>
            <a:off x="839784" y="2505071"/>
            <a:ext cx="5157782" cy="3684583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5139C5A-EBC0-44B5-85C5-03BA80D24227}"/>
              </a:ext>
            </a:extLst>
          </p:cNvPr>
          <p:cNvSpPr txBox="1">
            <a:spLocks noGrp="1"/>
          </p:cNvSpPr>
          <p:nvPr>
            <p:ph type="body" idx="3"/>
          </p:nvPr>
        </p:nvSpPr>
        <p:spPr>
          <a:xfrm>
            <a:off x="6172200" y="1681160"/>
            <a:ext cx="5183184" cy="823910"/>
          </a:xfrm>
        </p:spPr>
        <p:txBody>
          <a:bodyPr anchor="b"/>
          <a:lstStyle>
            <a:lvl1pPr marL="0" indent="0">
              <a:buNone/>
              <a:defRPr sz="2400" b="1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A68190C-1522-40C6-8A15-F95FB5DAB348}"/>
              </a:ext>
            </a:extLst>
          </p:cNvPr>
          <p:cNvSpPr txBox="1">
            <a:spLocks noGrp="1"/>
          </p:cNvSpPr>
          <p:nvPr>
            <p:ph idx="4"/>
          </p:nvPr>
        </p:nvSpPr>
        <p:spPr>
          <a:xfrm>
            <a:off x="6172200" y="2505071"/>
            <a:ext cx="5183184" cy="3684583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437435E-342E-4820-8BB0-DAD284B2642F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34EB9795-71CD-41EE-8DDE-5BFE82A6B587}" type="datetime1">
              <a:rPr lang="en-GB"/>
              <a:pPr lvl="0"/>
              <a:t>11/04/2022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EA11C29-268F-4CEE-A562-0422C44CF039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648D979-3915-40A2-B304-4150698EF501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F167BBDF-6378-4780-9D3E-9A2206333820}" type="slidenum"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915644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E094C6-A7E3-4122-B2C9-D29E99586382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63F70AE-513D-49EF-9A17-E0769B717F9B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9CC7FBE2-164E-4B09-B2EF-B11F44193C54}" type="datetime1">
              <a:rPr lang="en-GB"/>
              <a:pPr lvl="0"/>
              <a:t>11/04/2022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9D2FAA6-D3FE-466B-9824-836D9A5757C4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EA19518-6EEE-453D-BFAD-C7383C700A78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862C7AD0-A7E8-4FAD-B1F2-CDC973681FF4}" type="slidenum"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0787451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F053D18-C4D5-47D7-A942-74ED18B8CDDB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70533FCB-4A5B-4766-B4C9-EF0C30442049}" type="datetime1">
              <a:rPr lang="en-GB"/>
              <a:pPr lvl="0"/>
              <a:t>11/04/2022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84586C8-E55B-437F-8D80-9FDC709E65F3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E7B3F49-2D53-47D3-A8AC-93509B6E2613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2E861024-CB03-4A8D-8328-3ACECED9FB15}" type="slidenum"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990420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28768A-A14E-4215-B9DD-359CE537016D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39784" y="457200"/>
            <a:ext cx="3932240" cy="1600200"/>
          </a:xfrm>
        </p:spPr>
        <p:txBody>
          <a:bodyPr anchor="b"/>
          <a:lstStyle>
            <a:lvl1pPr>
              <a:defRPr sz="3200"/>
            </a:lvl1pPr>
          </a:lstStyle>
          <a:p>
            <a:pPr lvl="0"/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47FD39-90EA-4344-889A-5DFA65B09D96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5183184" y="987423"/>
            <a:ext cx="6172200" cy="487362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D4346A4-865F-48DA-86A9-E26CD52F1B66}"/>
              </a:ext>
            </a:extLst>
          </p:cNvPr>
          <p:cNvSpPr txBox="1">
            <a:spLocks noGrp="1"/>
          </p:cNvSpPr>
          <p:nvPr>
            <p:ph type="body" idx="2"/>
          </p:nvPr>
        </p:nvSpPr>
        <p:spPr>
          <a:xfrm>
            <a:off x="839784" y="2057400"/>
            <a:ext cx="3932240" cy="3811584"/>
          </a:xfrm>
        </p:spPr>
        <p:txBody>
          <a:bodyPr/>
          <a:lstStyle>
            <a:lvl1pPr marL="0" indent="0">
              <a:buNone/>
              <a:defRPr sz="16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EC0D854-7AB1-461E-95F1-F4371CF7CDF9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03E04CC9-7D51-4FB9-A73D-03DC00BEBAB3}" type="datetime1">
              <a:rPr lang="en-GB"/>
              <a:pPr lvl="0"/>
              <a:t>11/04/2022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A41901F-7259-4201-AD63-9E3EA787A7CF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3160ACB-6F7A-4C11-84CE-0A80D307B259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F08C9283-591B-4A7C-B329-FC73FF85E7BF}" type="slidenum"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8637366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C714DF-C76C-48F4-A4F6-07D026534439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39784" y="457200"/>
            <a:ext cx="3932240" cy="1600200"/>
          </a:xfrm>
        </p:spPr>
        <p:txBody>
          <a:bodyPr anchor="b"/>
          <a:lstStyle>
            <a:lvl1pPr>
              <a:defRPr sz="3200"/>
            </a:lvl1pPr>
          </a:lstStyle>
          <a:p>
            <a:pPr lvl="0"/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B4B1480-34A5-4B3F-BF1D-CBDE3CA2E246}"/>
              </a:ext>
            </a:extLst>
          </p:cNvPr>
          <p:cNvSpPr txBox="1">
            <a:spLocks noGrp="1"/>
          </p:cNvSpPr>
          <p:nvPr>
            <p:ph type="pic" idx="1"/>
          </p:nvPr>
        </p:nvSpPr>
        <p:spPr>
          <a:xfrm>
            <a:off x="5183184" y="987423"/>
            <a:ext cx="6172200" cy="4873623"/>
          </a:xfrm>
        </p:spPr>
        <p:txBody>
          <a:bodyPr/>
          <a:lstStyle>
            <a:lvl1pPr marL="0" indent="0">
              <a:buNone/>
              <a:defRPr lang="en-GB" sz="3200"/>
            </a:lvl1pPr>
          </a:lstStyle>
          <a:p>
            <a:pPr lvl="0"/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5A5F14E-D8C6-4473-BC2D-7611AEAAE9AA}"/>
              </a:ext>
            </a:extLst>
          </p:cNvPr>
          <p:cNvSpPr txBox="1">
            <a:spLocks noGrp="1"/>
          </p:cNvSpPr>
          <p:nvPr>
            <p:ph type="body" idx="2"/>
          </p:nvPr>
        </p:nvSpPr>
        <p:spPr>
          <a:xfrm>
            <a:off x="839784" y="2057400"/>
            <a:ext cx="3932240" cy="3811584"/>
          </a:xfrm>
        </p:spPr>
        <p:txBody>
          <a:bodyPr/>
          <a:lstStyle>
            <a:lvl1pPr marL="0" indent="0">
              <a:buNone/>
              <a:defRPr sz="16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8C354C8-71D3-426A-B7E0-F341FA0D4C5E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5E6F2685-D384-4557-8A45-16F6D8F1E2A6}" type="datetime1">
              <a:rPr lang="en-GB"/>
              <a:pPr lvl="0"/>
              <a:t>11/04/2022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927502B-0CEE-4391-A809-77154C851A7E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156063B-8668-4065-B9BD-5708E323306E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FF3B9AA1-DE91-49C0-B646-4B1F25A5D8C2}" type="slidenum"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378896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C80FA52-F81E-4996-B675-8D35B6B0B9A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38203" y="365129"/>
            <a:ext cx="10515600" cy="132555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ctr" anchorCtr="0" compatLnSpc="1">
            <a:normAutofit/>
          </a:bodyPr>
          <a:lstStyle/>
          <a:p>
            <a:pPr lvl="0"/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7191EE4-A0BE-4094-9D6F-523D0A5919D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838203" y="1825627"/>
            <a:ext cx="10515600" cy="4351336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922C14-B79F-4814-A968-EA185D5CF7F0}"/>
              </a:ext>
            </a:extLst>
          </p:cNvPr>
          <p:cNvSpPr txBox="1">
            <a:spLocks noGrp="1"/>
          </p:cNvSpPr>
          <p:nvPr>
            <p:ph type="dt" sz="half" idx="2"/>
          </p:nvPr>
        </p:nvSpPr>
        <p:spPr>
          <a:xfrm>
            <a:off x="838203" y="6356351"/>
            <a:ext cx="2743200" cy="36512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ctr" anchorCtr="0" compatLnSpc="1">
            <a:noAutofit/>
          </a:bodyPr>
          <a:lstStyle>
            <a:lvl1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GB" sz="1200" b="0" i="0" u="none" strike="noStrike" kern="1200" cap="none" spc="0" baseline="0">
                <a:solidFill>
                  <a:srgbClr val="898989"/>
                </a:solidFill>
                <a:uFillTx/>
                <a:latin typeface="Calibri"/>
              </a:defRPr>
            </a:lvl1pPr>
          </a:lstStyle>
          <a:p>
            <a:pPr lvl="0"/>
            <a:fld id="{E17DBC0D-5BCF-4D12-AB3C-E794BB29B976}" type="datetime1">
              <a:rPr lang="en-GB"/>
              <a:pPr lvl="0"/>
              <a:t>11/04/2022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2FE3613-19B1-4F1C-92D3-33DF90789113}"/>
              </a:ext>
            </a:extLst>
          </p:cNvPr>
          <p:cNvSpPr txBox="1">
            <a:spLocks noGrp="1"/>
          </p:cNvSpPr>
          <p:nvPr>
            <p:ph type="ftr" sz="quarter" idx="3"/>
          </p:nvPr>
        </p:nvSpPr>
        <p:spPr>
          <a:xfrm>
            <a:off x="4038603" y="6356351"/>
            <a:ext cx="4114800" cy="36512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ctr" anchorCtr="1" compatLnSpc="1">
            <a:noAutofit/>
          </a:bodyPr>
          <a:lstStyle>
            <a:lvl1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GB" sz="1200" b="0" i="0" u="none" strike="noStrike" kern="1200" cap="none" spc="0" baseline="0">
                <a:solidFill>
                  <a:srgbClr val="898989"/>
                </a:solidFill>
                <a:uFillTx/>
                <a:latin typeface="Calibri"/>
              </a:defRPr>
            </a:lvl1pPr>
          </a:lstStyle>
          <a:p>
            <a:pPr lvl="0"/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E4F9F8B-61F2-43E8-9D91-C771EFC55AA9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8610603" y="6356351"/>
            <a:ext cx="2743200" cy="36512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ctr" anchorCtr="0" compatLnSpc="1">
            <a:noAutofit/>
          </a:bodyPr>
          <a:lstStyle>
            <a:lvl1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GB" sz="1200" b="0" i="0" u="none" strike="noStrike" kern="1200" cap="none" spc="0" baseline="0">
                <a:solidFill>
                  <a:srgbClr val="898989"/>
                </a:solidFill>
                <a:uFillTx/>
                <a:latin typeface="Calibri"/>
              </a:defRPr>
            </a:lvl1pPr>
          </a:lstStyle>
          <a:p>
            <a:pPr lvl="0"/>
            <a:fld id="{72606CE8-8B3E-4B5E-AC76-15CDA49FF264}" type="slidenum">
              <a:t>‹#›</a:t>
            </a:fld>
            <a:endParaRPr lang="en-GB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marL="0" marR="0" lvl="0" indent="0" algn="l" defTabSz="914400" rtl="0" fontAlgn="auto" hangingPunct="1">
        <a:lnSpc>
          <a:spcPct val="90000"/>
        </a:lnSpc>
        <a:spcBef>
          <a:spcPts val="0"/>
        </a:spcBef>
        <a:spcAft>
          <a:spcPts val="0"/>
        </a:spcAft>
        <a:buNone/>
        <a:tabLst/>
        <a:defRPr lang="en-US" sz="4400" b="0" i="0" u="none" strike="noStrike" kern="1200" cap="none" spc="0" baseline="0">
          <a:solidFill>
            <a:srgbClr val="000000"/>
          </a:solidFill>
          <a:uFillTx/>
          <a:latin typeface="Calibri Light"/>
        </a:defRPr>
      </a:lvl1pPr>
    </p:titleStyle>
    <p:bodyStyle>
      <a:lvl1pPr marL="228600" marR="0" lvl="0" indent="-228600" algn="l" defTabSz="914400" rtl="0" fontAlgn="auto" hangingPunct="1">
        <a:lnSpc>
          <a:spcPct val="90000"/>
        </a:lnSpc>
        <a:spcBef>
          <a:spcPts val="1000"/>
        </a:spcBef>
        <a:spcAft>
          <a:spcPts val="0"/>
        </a:spcAft>
        <a:buSzPct val="100000"/>
        <a:buFont typeface="Arial" pitchFamily="34"/>
        <a:buChar char="•"/>
        <a:tabLst/>
        <a:defRPr lang="en-US" sz="2800" b="0" i="0" u="none" strike="noStrike" kern="1200" cap="none" spc="0" baseline="0">
          <a:solidFill>
            <a:srgbClr val="000000"/>
          </a:solidFill>
          <a:uFillTx/>
          <a:latin typeface="Calibri"/>
        </a:defRPr>
      </a:lvl1pPr>
      <a:lvl2pPr marL="685800" marR="0" lvl="1" indent="-228600" algn="l" defTabSz="914400" rtl="0" fontAlgn="auto" hangingPunct="1">
        <a:lnSpc>
          <a:spcPct val="90000"/>
        </a:lnSpc>
        <a:spcBef>
          <a:spcPts val="500"/>
        </a:spcBef>
        <a:spcAft>
          <a:spcPts val="0"/>
        </a:spcAft>
        <a:buSzPct val="100000"/>
        <a:buFont typeface="Arial" pitchFamily="34"/>
        <a:buChar char="•"/>
        <a:tabLst/>
        <a:defRPr lang="en-US" sz="2400" b="0" i="0" u="none" strike="noStrike" kern="1200" cap="none" spc="0" baseline="0">
          <a:solidFill>
            <a:srgbClr val="000000"/>
          </a:solidFill>
          <a:uFillTx/>
          <a:latin typeface="Calibri"/>
        </a:defRPr>
      </a:lvl2pPr>
      <a:lvl3pPr marL="1143000" marR="0" lvl="2" indent="-228600" algn="l" defTabSz="914400" rtl="0" fontAlgn="auto" hangingPunct="1">
        <a:lnSpc>
          <a:spcPct val="90000"/>
        </a:lnSpc>
        <a:spcBef>
          <a:spcPts val="500"/>
        </a:spcBef>
        <a:spcAft>
          <a:spcPts val="0"/>
        </a:spcAft>
        <a:buSzPct val="100000"/>
        <a:buFont typeface="Arial" pitchFamily="34"/>
        <a:buChar char="•"/>
        <a:tabLst/>
        <a:defRPr lang="en-US" sz="2000" b="0" i="0" u="none" strike="noStrike" kern="1200" cap="none" spc="0" baseline="0">
          <a:solidFill>
            <a:srgbClr val="000000"/>
          </a:solidFill>
          <a:uFillTx/>
          <a:latin typeface="Calibri"/>
        </a:defRPr>
      </a:lvl3pPr>
      <a:lvl4pPr marL="1600200" marR="0" lvl="3" indent="-228600" algn="l" defTabSz="914400" rtl="0" fontAlgn="auto" hangingPunct="1">
        <a:lnSpc>
          <a:spcPct val="90000"/>
        </a:lnSpc>
        <a:spcBef>
          <a:spcPts val="500"/>
        </a:spcBef>
        <a:spcAft>
          <a:spcPts val="0"/>
        </a:spcAft>
        <a:buSzPct val="100000"/>
        <a:buFont typeface="Arial" pitchFamily="34"/>
        <a:buChar char="•"/>
        <a:tabLst/>
        <a:defRPr lang="en-US" sz="1800" b="0" i="0" u="none" strike="noStrike" kern="1200" cap="none" spc="0" baseline="0">
          <a:solidFill>
            <a:srgbClr val="000000"/>
          </a:solidFill>
          <a:uFillTx/>
          <a:latin typeface="Calibri"/>
        </a:defRPr>
      </a:lvl4pPr>
      <a:lvl5pPr marL="2057400" marR="0" lvl="4" indent="-228600" algn="l" defTabSz="914400" rtl="0" fontAlgn="auto" hangingPunct="1">
        <a:lnSpc>
          <a:spcPct val="90000"/>
        </a:lnSpc>
        <a:spcBef>
          <a:spcPts val="500"/>
        </a:spcBef>
        <a:spcAft>
          <a:spcPts val="0"/>
        </a:spcAft>
        <a:buSzPct val="100000"/>
        <a:buFont typeface="Arial" pitchFamily="34"/>
        <a:buChar char="•"/>
        <a:tabLst/>
        <a:defRPr lang="en-US" sz="1800" b="0" i="0" u="none" strike="noStrike" kern="1200" cap="none" spc="0" baseline="0">
          <a:solidFill>
            <a:srgbClr val="000000"/>
          </a:solidFill>
          <a:uFillTx/>
          <a:latin typeface="Calibri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unsplash.com/s/photos/formula-1?utm_source=unsplash&amp;utm_medium=referral&amp;utm_content=creditCopyText" TargetMode="External"/><Relationship Id="rId4" Type="http://schemas.openxmlformats.org/officeDocument/2006/relationships/hyperlink" Target="https://unsplash.com/@billstephan?utm_source=unsplash&amp;utm_medium=referral&amp;utm_content=creditCopyText" TargetMode="Externa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unsplash.com/?utm_source=unsplash&amp;utm_medium=referral&amp;utm_content=creditCopyText" TargetMode="External"/><Relationship Id="rId4" Type="http://schemas.openxmlformats.org/officeDocument/2006/relationships/hyperlink" Target="https://unsplash.com/@vivalunastudios?utm_source=unsplash&amp;utm_medium=referral&amp;utm_content=creditCopyText" TargetMode="Externa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0.png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hyperlink" Target="https://unsplash.com/@gustavocpo?utm_source=unsplash&amp;utm_medium=referral&amp;utm_content=creditCopyText" TargetMode="External"/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unsplash.com/s/photos/formula-one?utm_source=unsplash&amp;utm_medium=referral&amp;utm_content=creditCopyText" TargetMode="Externa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sv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unsplash.com/s/photos/formula-one?utm_source=unsplash&amp;utm_medium=referral&amp;utm_content=creditCopyText" TargetMode="External"/><Relationship Id="rId4" Type="http://schemas.openxmlformats.org/officeDocument/2006/relationships/hyperlink" Target="https://unsplash.com/@jdomito?utm_source=unsplash&amp;utm_medium=referral&amp;utm_content=creditCopyText" TargetMode="Externa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8">
            <a:extLst>
              <a:ext uri="{FF2B5EF4-FFF2-40B4-BE49-F238E27FC236}">
                <a16:creationId xmlns:a16="http://schemas.microsoft.com/office/drawing/2014/main" id="{D897A980-67E4-4673-8BAD-0C0736A8CE0B}"/>
              </a:ext>
            </a:extLst>
          </p:cNvPr>
          <p:cNvSpPr txBox="1"/>
          <p:nvPr/>
        </p:nvSpPr>
        <p:spPr>
          <a:xfrm>
            <a:off x="1258431" y="1120676"/>
            <a:ext cx="9675138" cy="1975284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ts val="73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7200" b="1" i="0" u="none" strike="noStrike" kern="1200" cap="none" spc="0" baseline="0" dirty="0">
                <a:solidFill>
                  <a:srgbClr val="006388"/>
                </a:solidFill>
                <a:uFillTx/>
                <a:latin typeface="Fira Sans" pitchFamily="34"/>
                <a:ea typeface="Fira Code" pitchFamily="49"/>
              </a:rPr>
              <a:t>Who is the best Formula One driver? </a:t>
            </a:r>
            <a:endParaRPr lang="en-GB" sz="7200" b="1" i="0" u="none" strike="noStrike" kern="1200" cap="none" spc="0" baseline="0" dirty="0">
              <a:solidFill>
                <a:srgbClr val="006388"/>
              </a:solidFill>
              <a:uFillTx/>
              <a:latin typeface="Fira Sans" pitchFamily="34"/>
              <a:ea typeface="Fira Code" pitchFamily="49"/>
            </a:endParaRPr>
          </a:p>
        </p:txBody>
      </p:sp>
      <p:sp>
        <p:nvSpPr>
          <p:cNvPr id="3" name="TextBox 15">
            <a:extLst>
              <a:ext uri="{FF2B5EF4-FFF2-40B4-BE49-F238E27FC236}">
                <a16:creationId xmlns:a16="http://schemas.microsoft.com/office/drawing/2014/main" id="{F7A3E351-AF34-4BBE-81D5-5568F2BFC732}"/>
              </a:ext>
            </a:extLst>
          </p:cNvPr>
          <p:cNvSpPr txBox="1"/>
          <p:nvPr/>
        </p:nvSpPr>
        <p:spPr>
          <a:xfrm>
            <a:off x="1258433" y="5507239"/>
            <a:ext cx="7361779" cy="523219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2800" b="0" i="1" u="none" strike="noStrike" kern="1200" cap="none" spc="0" baseline="0" dirty="0">
                <a:solidFill>
                  <a:srgbClr val="7F7F7F"/>
                </a:solidFill>
                <a:uFillTx/>
                <a:latin typeface="Fira Sans" pitchFamily="34"/>
              </a:rPr>
              <a:t>Erik-Jan van Kesteren &amp; Tom Bergkamp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33">
    <p:bg>
      <p:bgPr>
        <a:solidFill>
          <a:srgbClr val="00638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CCBB32-6C01-4E8A-A549-D8B152A8F607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>
              <a:lnSpc>
                <a:spcPct val="100000"/>
              </a:lnSpc>
            </a:pPr>
            <a:r>
              <a:rPr lang="en-GB" sz="5400" b="1" kern="0" dirty="0">
                <a:solidFill>
                  <a:srgbClr val="FFFFFF"/>
                </a:solidFill>
                <a:latin typeface="Fira Sans" pitchFamily="34"/>
                <a:ea typeface="Fira Code" pitchFamily="49"/>
              </a:rPr>
              <a:t>Formula One 101</a:t>
            </a:r>
            <a:endParaRPr lang="en-GB" sz="1800" kern="0" dirty="0">
              <a:solidFill>
                <a:srgbClr val="FFFFFF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4D0C5E-6F88-4443-8B61-5FCEE8EC15C5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838208" y="1690689"/>
            <a:ext cx="5080680" cy="4802182"/>
          </a:xfrm>
        </p:spPr>
        <p:txBody>
          <a:bodyPr>
            <a:normAutofit lnSpcReduction="10000"/>
          </a:bodyPr>
          <a:lstStyle/>
          <a:p>
            <a:pPr marL="0" lvl="0" indent="0">
              <a:lnSpc>
                <a:spcPct val="100000"/>
              </a:lnSpc>
              <a:buNone/>
            </a:pPr>
            <a:r>
              <a:rPr lang="en-GB" sz="1900" b="1" dirty="0">
                <a:solidFill>
                  <a:srgbClr val="FFFFFF"/>
                </a:solidFill>
                <a:latin typeface="Fira Sans" pitchFamily="34"/>
              </a:rPr>
              <a:t>The hybrid era of F1</a:t>
            </a:r>
          </a:p>
          <a:p>
            <a:pPr lvl="0">
              <a:lnSpc>
                <a:spcPct val="100000"/>
              </a:lnSpc>
            </a:pPr>
            <a:r>
              <a:rPr lang="en-GB" sz="1900" dirty="0">
                <a:solidFill>
                  <a:srgbClr val="FFFFFF"/>
                </a:solidFill>
                <a:latin typeface="Fira Sans" pitchFamily="34"/>
              </a:rPr>
              <a:t>Rules &amp; regulations change</a:t>
            </a:r>
          </a:p>
          <a:p>
            <a:pPr lvl="0">
              <a:lnSpc>
                <a:spcPct val="100000"/>
              </a:lnSpc>
            </a:pPr>
            <a:r>
              <a:rPr lang="en-GB" sz="1900" dirty="0">
                <a:solidFill>
                  <a:srgbClr val="FFFFFF"/>
                </a:solidFill>
                <a:latin typeface="Fira Sans" pitchFamily="34"/>
              </a:rPr>
              <a:t>Most notably: engine regulations</a:t>
            </a:r>
          </a:p>
          <a:p>
            <a:pPr lvl="0">
              <a:lnSpc>
                <a:spcPct val="100000"/>
              </a:lnSpc>
            </a:pPr>
            <a:r>
              <a:rPr lang="en-GB" sz="1900" dirty="0">
                <a:solidFill>
                  <a:srgbClr val="FFFFFF"/>
                </a:solidFill>
                <a:latin typeface="Fira Sans" pitchFamily="34"/>
              </a:rPr>
              <a:t>2014-2021 is known as the “hybrid era”</a:t>
            </a:r>
          </a:p>
          <a:p>
            <a:pPr lvl="0">
              <a:lnSpc>
                <a:spcPct val="100000"/>
              </a:lnSpc>
            </a:pPr>
            <a:r>
              <a:rPr lang="en-GB" sz="1900" dirty="0">
                <a:solidFill>
                  <a:srgbClr val="FFFFFF"/>
                </a:solidFill>
                <a:latin typeface="Fira Sans" pitchFamily="34"/>
              </a:rPr>
              <a:t>Every year/season has around 21 races</a:t>
            </a:r>
          </a:p>
          <a:p>
            <a:pPr lvl="0">
              <a:lnSpc>
                <a:spcPct val="100000"/>
              </a:lnSpc>
            </a:pPr>
            <a:endParaRPr lang="en-GB" sz="1900" dirty="0">
              <a:solidFill>
                <a:srgbClr val="FFFFFF"/>
              </a:solidFill>
              <a:latin typeface="Fira Sans" pitchFamily="34"/>
            </a:endParaRPr>
          </a:p>
          <a:p>
            <a:pPr marL="0" lvl="0" indent="0">
              <a:lnSpc>
                <a:spcPct val="100000"/>
              </a:lnSpc>
              <a:buNone/>
            </a:pPr>
            <a:r>
              <a:rPr lang="en-GB" sz="1900" b="1" dirty="0">
                <a:solidFill>
                  <a:srgbClr val="FFFFFF"/>
                </a:solidFill>
                <a:latin typeface="Fira Sans" pitchFamily="34"/>
              </a:rPr>
              <a:t>The constructors</a:t>
            </a:r>
          </a:p>
          <a:p>
            <a:pPr lvl="0">
              <a:lnSpc>
                <a:spcPct val="100000"/>
              </a:lnSpc>
            </a:pPr>
            <a:r>
              <a:rPr lang="en-GB" sz="1900" dirty="0">
                <a:solidFill>
                  <a:srgbClr val="FFFFFF"/>
                </a:solidFill>
                <a:latin typeface="Fira Sans" pitchFamily="34"/>
              </a:rPr>
              <a:t>There are around 10 teams</a:t>
            </a:r>
          </a:p>
          <a:p>
            <a:pPr lvl="0">
              <a:lnSpc>
                <a:spcPct val="100000"/>
              </a:lnSpc>
            </a:pPr>
            <a:r>
              <a:rPr lang="en-GB" sz="1900" dirty="0">
                <a:solidFill>
                  <a:srgbClr val="FFFFFF"/>
                </a:solidFill>
                <a:latin typeface="Fira Sans" pitchFamily="34"/>
              </a:rPr>
              <a:t>Two cars each, new cars each year</a:t>
            </a:r>
          </a:p>
          <a:p>
            <a:pPr lvl="0">
              <a:lnSpc>
                <a:spcPct val="100000"/>
              </a:lnSpc>
            </a:pPr>
            <a:r>
              <a:rPr lang="en-GB" sz="1900" dirty="0">
                <a:solidFill>
                  <a:srgbClr val="FFFFFF"/>
                </a:solidFill>
                <a:latin typeface="Fira Sans" pitchFamily="34"/>
              </a:rPr>
              <a:t>Teams change owners &amp; name</a:t>
            </a:r>
          </a:p>
          <a:p>
            <a:pPr lvl="0">
              <a:lnSpc>
                <a:spcPct val="100000"/>
              </a:lnSpc>
            </a:pPr>
            <a:r>
              <a:rPr lang="en-GB" sz="1900" dirty="0">
                <a:solidFill>
                  <a:srgbClr val="FFFFFF"/>
                </a:solidFill>
                <a:latin typeface="Fira Sans" pitchFamily="34"/>
              </a:rPr>
              <a:t>New teams enter sometimes</a:t>
            </a:r>
          </a:p>
          <a:p>
            <a:pPr lvl="0">
              <a:lnSpc>
                <a:spcPct val="100000"/>
              </a:lnSpc>
            </a:pPr>
            <a:r>
              <a:rPr lang="en-GB" sz="1900" dirty="0">
                <a:solidFill>
                  <a:srgbClr val="FFFFFF"/>
                </a:solidFill>
                <a:latin typeface="Fira Sans" pitchFamily="34"/>
              </a:rPr>
              <a:t>Ferrari, Mercedes &amp; Red Bull are rich</a:t>
            </a:r>
          </a:p>
          <a:p>
            <a:pPr marL="0" lvl="0" indent="0">
              <a:lnSpc>
                <a:spcPct val="100000"/>
              </a:lnSpc>
              <a:buNone/>
            </a:pPr>
            <a:endParaRPr lang="en-GB" sz="1900" dirty="0">
              <a:solidFill>
                <a:srgbClr val="FFFFFF"/>
              </a:solidFill>
              <a:latin typeface="Fira Sans" pitchFamily="34"/>
            </a:endParaRP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CD1CB71A-E9CC-4812-924E-25D32CE16F88}"/>
              </a:ext>
            </a:extLst>
          </p:cNvPr>
          <p:cNvSpPr txBox="1"/>
          <p:nvPr/>
        </p:nvSpPr>
        <p:spPr>
          <a:xfrm>
            <a:off x="6273113" y="1652955"/>
            <a:ext cx="3703225" cy="4704978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normAutofit/>
          </a:bodyPr>
          <a:lstStyle/>
          <a:p>
            <a:pPr marL="0" marR="0" lvl="0" indent="0" algn="l" defTabSz="914400" rtl="0" fontAlgn="auto" hangingPunct="1">
              <a:spcBef>
                <a:spcPts val="1000"/>
              </a:spcBef>
              <a:spcAft>
                <a:spcPts val="0"/>
              </a:spcAft>
              <a:buNone/>
              <a:tabLst/>
              <a:defRPr sz="17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1900" b="1" i="0" u="none" strike="noStrike" kern="1200" cap="none" spc="0" baseline="0" dirty="0">
                <a:solidFill>
                  <a:srgbClr val="FFFFFF"/>
                </a:solidFill>
                <a:uFillTx/>
                <a:latin typeface="Fira Sans" pitchFamily="34"/>
              </a:rPr>
              <a:t>The drivers</a:t>
            </a:r>
          </a:p>
          <a:p>
            <a:pPr marL="228600" marR="0" lvl="0" indent="-228600" algn="l" defTabSz="914400" rtl="0" fontAlgn="auto" hangingPunct="1">
              <a:spcBef>
                <a:spcPts val="1000"/>
              </a:spcBef>
              <a:spcAft>
                <a:spcPts val="0"/>
              </a:spcAft>
              <a:buSzPct val="100000"/>
              <a:buFont typeface="Arial" pitchFamily="34"/>
              <a:buChar char="•"/>
              <a:tabLst/>
              <a:defRPr sz="17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1900" b="0" i="0" u="none" strike="noStrike" kern="1200" cap="none" spc="0" baseline="0" dirty="0">
                <a:solidFill>
                  <a:srgbClr val="FFFFFF"/>
                </a:solidFill>
                <a:uFillTx/>
                <a:latin typeface="Fira Sans" pitchFamily="34"/>
              </a:rPr>
              <a:t>Drivers usually enter F1 with a “junior” team</a:t>
            </a:r>
          </a:p>
          <a:p>
            <a:pPr marL="228600" marR="0" lvl="0" indent="-228600" algn="l" defTabSz="914400" rtl="0" fontAlgn="auto" hangingPunct="1">
              <a:spcBef>
                <a:spcPts val="1000"/>
              </a:spcBef>
              <a:spcAft>
                <a:spcPts val="0"/>
              </a:spcAft>
              <a:buSzPct val="100000"/>
              <a:buFont typeface="Arial" pitchFamily="34"/>
              <a:buChar char="•"/>
              <a:tabLst/>
              <a:defRPr sz="17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1900" b="0" i="0" u="none" strike="noStrike" kern="1200" cap="none" spc="0" baseline="0" dirty="0">
                <a:solidFill>
                  <a:srgbClr val="FFFFFF"/>
                </a:solidFill>
                <a:uFillTx/>
                <a:latin typeface="Fira Sans" pitchFamily="34"/>
              </a:rPr>
              <a:t>They change team: everyone wants to go to the best teams</a:t>
            </a:r>
          </a:p>
          <a:p>
            <a:pPr marL="228600" marR="0" lvl="0" indent="-228600" algn="l" defTabSz="914400" rtl="0" fontAlgn="auto" hangingPunct="1">
              <a:spcBef>
                <a:spcPts val="1000"/>
              </a:spcBef>
              <a:spcAft>
                <a:spcPts val="0"/>
              </a:spcAft>
              <a:buSzPct val="100000"/>
              <a:buFont typeface="Arial" pitchFamily="34"/>
              <a:buChar char="•"/>
              <a:tabLst/>
              <a:defRPr sz="17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1900" b="0" i="0" u="none" strike="noStrike" kern="0" cap="none" spc="0" baseline="0" dirty="0">
                <a:solidFill>
                  <a:srgbClr val="FFFFFF"/>
                </a:solidFill>
                <a:uFillTx/>
                <a:latin typeface="Fira Sans" pitchFamily="34"/>
              </a:rPr>
              <a:t>Drivers are compared to their teammates a lot</a:t>
            </a:r>
          </a:p>
          <a:p>
            <a:pPr marL="228600" marR="0" lvl="0" indent="-228600" algn="l" defTabSz="914400" rtl="0" fontAlgn="auto" hangingPunct="1">
              <a:spcBef>
                <a:spcPts val="1000"/>
              </a:spcBef>
              <a:spcAft>
                <a:spcPts val="0"/>
              </a:spcAft>
              <a:buSzPct val="100000"/>
              <a:buFont typeface="Arial" pitchFamily="34"/>
              <a:buChar char="•"/>
              <a:tabLst/>
              <a:defRPr sz="17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GB" sz="1900" b="0" i="0" u="none" strike="noStrike" kern="0" cap="none" spc="0" baseline="0" dirty="0">
              <a:solidFill>
                <a:srgbClr val="FFFFFF"/>
              </a:solidFill>
              <a:uFillTx/>
              <a:latin typeface="Fira Sans" pitchFamily="34"/>
            </a:endParaRPr>
          </a:p>
          <a:p>
            <a:pPr marL="0" marR="0" lvl="0" indent="0" algn="l" defTabSz="914400" rtl="0" fontAlgn="auto" hangingPunct="1">
              <a:spcBef>
                <a:spcPts val="1000"/>
              </a:spcBef>
              <a:spcAft>
                <a:spcPts val="0"/>
              </a:spcAft>
              <a:buNone/>
              <a:tabLst/>
              <a:defRPr sz="17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GB" sz="1900" b="0" i="0" u="none" strike="noStrike" kern="1200" cap="none" spc="0" baseline="0" dirty="0">
              <a:solidFill>
                <a:srgbClr val="FFFFFF"/>
              </a:solidFill>
              <a:uFillTx/>
              <a:latin typeface="Fira Sans" pitchFamily="34"/>
            </a:endParaRPr>
          </a:p>
        </p:txBody>
      </p:sp>
      <p:pic>
        <p:nvPicPr>
          <p:cNvPr id="5" name="Picture 5" descr="A picture containing person, player, headdress, helmet&#10;&#10;Description automatically generated">
            <a:extLst>
              <a:ext uri="{FF2B5EF4-FFF2-40B4-BE49-F238E27FC236}">
                <a16:creationId xmlns:a16="http://schemas.microsoft.com/office/drawing/2014/main" id="{48374225-1011-4E8D-9FE5-5DCE84B18EA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22147" y="3130063"/>
            <a:ext cx="2072872" cy="3727936"/>
          </a:xfrm>
          <a:prstGeom prst="rect">
            <a:avLst/>
          </a:prstGeom>
          <a:noFill/>
          <a:ln cap="flat"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F1BE09-D29E-4628-BE4C-7327668F7243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>
              <a:lnSpc>
                <a:spcPct val="100000"/>
              </a:lnSpc>
            </a:pPr>
            <a:r>
              <a:rPr lang="en-GB" sz="5400" b="1" kern="0" dirty="0">
                <a:solidFill>
                  <a:srgbClr val="006388"/>
                </a:solidFill>
                <a:latin typeface="Fira Sans" pitchFamily="34"/>
                <a:ea typeface="Fira Code" pitchFamily="49"/>
              </a:rPr>
              <a:t>The data</a:t>
            </a:r>
            <a:endParaRPr lang="en-GB" sz="1800" kern="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164B6E-B6A1-4DF0-B669-7A8BDA1CB478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838203" y="1825627"/>
            <a:ext cx="6344135" cy="4667243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en-GB" sz="3200" dirty="0">
                <a:solidFill>
                  <a:srgbClr val="404040"/>
                </a:solidFill>
                <a:latin typeface="Fira Sans" pitchFamily="34"/>
              </a:rPr>
              <a:t>We want data about all race results of the hybrid era</a:t>
            </a:r>
          </a:p>
          <a:p>
            <a:pPr>
              <a:lnSpc>
                <a:spcPct val="100000"/>
              </a:lnSpc>
            </a:pPr>
            <a:r>
              <a:rPr lang="en-GB" sz="3200" dirty="0">
                <a:solidFill>
                  <a:srgbClr val="404040"/>
                </a:solidFill>
                <a:latin typeface="Fira Sans" pitchFamily="34"/>
              </a:rPr>
              <a:t>It exists! </a:t>
            </a:r>
            <a:r>
              <a:rPr lang="en-GB" sz="3200" b="1" dirty="0" err="1">
                <a:solidFill>
                  <a:srgbClr val="006388"/>
                </a:solidFill>
                <a:latin typeface="Fira Sans" pitchFamily="34"/>
              </a:rPr>
              <a:t>Ergast</a:t>
            </a:r>
            <a:endParaRPr lang="en-GB" sz="3200" b="1" dirty="0">
              <a:solidFill>
                <a:srgbClr val="404040"/>
              </a:solidFill>
              <a:latin typeface="Fira Sans" pitchFamily="34"/>
            </a:endParaRPr>
          </a:p>
          <a:p>
            <a:pPr lvl="1">
              <a:lnSpc>
                <a:spcPct val="100000"/>
              </a:lnSpc>
            </a:pPr>
            <a:r>
              <a:rPr lang="en-GB" sz="2800" dirty="0">
                <a:solidFill>
                  <a:srgbClr val="404040"/>
                </a:solidFill>
                <a:latin typeface="Fira Sans" pitchFamily="34"/>
              </a:rPr>
              <a:t>An application programming interface (API)</a:t>
            </a:r>
          </a:p>
          <a:p>
            <a:pPr lvl="1">
              <a:lnSpc>
                <a:spcPct val="100000"/>
              </a:lnSpc>
            </a:pPr>
            <a:r>
              <a:rPr lang="en-GB" sz="2800" dirty="0">
                <a:solidFill>
                  <a:srgbClr val="404040"/>
                </a:solidFill>
                <a:latin typeface="Fira Sans" pitchFamily="34"/>
              </a:rPr>
              <a:t>A full data dump</a:t>
            </a:r>
          </a:p>
          <a:p>
            <a:pPr lvl="1">
              <a:lnSpc>
                <a:spcPct val="100000"/>
              </a:lnSpc>
            </a:pPr>
            <a:r>
              <a:rPr lang="en-GB" sz="2800" dirty="0">
                <a:solidFill>
                  <a:srgbClr val="404040"/>
                </a:solidFill>
                <a:latin typeface="Fira Sans" pitchFamily="34"/>
              </a:rPr>
              <a:t>Updated after every race</a:t>
            </a:r>
          </a:p>
          <a:p>
            <a:pPr lvl="1">
              <a:lnSpc>
                <a:spcPct val="100000"/>
              </a:lnSpc>
            </a:pPr>
            <a:r>
              <a:rPr lang="en-GB" sz="2800" dirty="0">
                <a:solidFill>
                  <a:srgbClr val="404040"/>
                </a:solidFill>
                <a:latin typeface="Fira Sans" pitchFamily="34"/>
              </a:rPr>
              <a:t>We got permission to use &amp; reupload on our code repo!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AEC9B9E-74E4-4ACA-BCE2-D6A203BFF4B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74339" y="365129"/>
            <a:ext cx="4989414" cy="6127262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94597962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F1BE09-D29E-4628-BE4C-7327668F7243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>
              <a:lnSpc>
                <a:spcPct val="100000"/>
              </a:lnSpc>
            </a:pPr>
            <a:r>
              <a:rPr lang="en-GB" sz="5400" b="1" kern="0" dirty="0">
                <a:solidFill>
                  <a:srgbClr val="006388"/>
                </a:solidFill>
                <a:latin typeface="Fira Sans" pitchFamily="34"/>
                <a:ea typeface="Fira Code" pitchFamily="49"/>
              </a:rPr>
              <a:t>The data: </a:t>
            </a:r>
            <a:r>
              <a:rPr lang="en-GB" sz="5400" b="1" kern="0" dirty="0" err="1">
                <a:solidFill>
                  <a:srgbClr val="006388"/>
                </a:solidFill>
                <a:latin typeface="Fira Sans" pitchFamily="34"/>
                <a:ea typeface="Fira Code" pitchFamily="49"/>
              </a:rPr>
              <a:t>preprocessing</a:t>
            </a:r>
            <a:endParaRPr lang="en-GB" sz="1800" kern="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164B6E-B6A1-4DF0-B669-7A8BDA1CB478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838203" y="1825627"/>
            <a:ext cx="10572259" cy="4667243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en-GB" sz="3200" dirty="0">
                <a:solidFill>
                  <a:srgbClr val="404040"/>
                </a:solidFill>
                <a:latin typeface="Fira Sans" pitchFamily="34"/>
              </a:rPr>
              <a:t>Download </a:t>
            </a:r>
            <a:r>
              <a:rPr lang="en-GB" sz="3200" dirty="0" err="1">
                <a:solidFill>
                  <a:srgbClr val="404040"/>
                </a:solidFill>
                <a:latin typeface="Fira Sans" pitchFamily="34"/>
              </a:rPr>
              <a:t>Ergast</a:t>
            </a:r>
            <a:r>
              <a:rPr lang="en-GB" sz="3200" dirty="0">
                <a:solidFill>
                  <a:srgbClr val="404040"/>
                </a:solidFill>
                <a:latin typeface="Fira Sans" pitchFamily="34"/>
              </a:rPr>
              <a:t> data</a:t>
            </a:r>
          </a:p>
          <a:p>
            <a:pPr>
              <a:lnSpc>
                <a:spcPct val="100000"/>
              </a:lnSpc>
            </a:pPr>
            <a:r>
              <a:rPr lang="en-GB" sz="3200" dirty="0">
                <a:solidFill>
                  <a:srgbClr val="404040"/>
                </a:solidFill>
                <a:latin typeface="Fira Sans" pitchFamily="34"/>
              </a:rPr>
              <a:t>Join race results with driver properties &amp; circuit properties</a:t>
            </a:r>
          </a:p>
          <a:p>
            <a:pPr>
              <a:lnSpc>
                <a:spcPct val="100000"/>
              </a:lnSpc>
            </a:pPr>
            <a:r>
              <a:rPr lang="en-GB" sz="3200" dirty="0">
                <a:solidFill>
                  <a:srgbClr val="404040"/>
                </a:solidFill>
                <a:latin typeface="Fira Sans" pitchFamily="34"/>
              </a:rPr>
              <a:t>Add information scraped from </a:t>
            </a:r>
            <a:r>
              <a:rPr lang="en-GB" sz="3200" b="1" dirty="0">
                <a:solidFill>
                  <a:srgbClr val="006388"/>
                </a:solidFill>
                <a:latin typeface="Fira Sans" pitchFamily="34"/>
              </a:rPr>
              <a:t>Wikipedia</a:t>
            </a:r>
            <a:r>
              <a:rPr lang="en-GB" sz="3200" dirty="0">
                <a:solidFill>
                  <a:srgbClr val="404040"/>
                </a:solidFill>
                <a:latin typeface="Fira Sans" pitchFamily="34"/>
              </a:rPr>
              <a:t>:</a:t>
            </a:r>
          </a:p>
          <a:p>
            <a:pPr lvl="1">
              <a:lnSpc>
                <a:spcPct val="100000"/>
              </a:lnSpc>
            </a:pPr>
            <a:r>
              <a:rPr lang="en-GB" sz="2800" dirty="0">
                <a:solidFill>
                  <a:srgbClr val="404040"/>
                </a:solidFill>
                <a:latin typeface="Fira Sans" pitchFamily="34"/>
              </a:rPr>
              <a:t>Weather (wet or dry race)</a:t>
            </a:r>
          </a:p>
          <a:p>
            <a:pPr lvl="1">
              <a:lnSpc>
                <a:spcPct val="100000"/>
              </a:lnSpc>
            </a:pPr>
            <a:r>
              <a:rPr lang="en-GB" sz="2800" dirty="0">
                <a:solidFill>
                  <a:srgbClr val="404040"/>
                </a:solidFill>
                <a:latin typeface="Fira Sans" pitchFamily="34"/>
              </a:rPr>
              <a:t>Circuit type (street circuit / permanent circuit)</a:t>
            </a:r>
          </a:p>
          <a:p>
            <a:pPr>
              <a:lnSpc>
                <a:spcPct val="100000"/>
              </a:lnSpc>
            </a:pPr>
            <a:r>
              <a:rPr lang="en-GB" sz="3200" dirty="0">
                <a:solidFill>
                  <a:srgbClr val="404040"/>
                </a:solidFill>
                <a:latin typeface="Fira Sans" pitchFamily="34"/>
              </a:rPr>
              <a:t>Some </a:t>
            </a:r>
            <a:r>
              <a:rPr lang="en-GB" sz="3200" dirty="0" err="1">
                <a:solidFill>
                  <a:srgbClr val="404040"/>
                </a:solidFill>
                <a:latin typeface="Fira Sans" pitchFamily="34"/>
              </a:rPr>
              <a:t>cleanup</a:t>
            </a:r>
            <a:r>
              <a:rPr lang="en-GB" sz="3200" dirty="0">
                <a:solidFill>
                  <a:srgbClr val="404040"/>
                </a:solidFill>
                <a:latin typeface="Fira Sans" pitchFamily="34"/>
              </a:rPr>
              <a:t> &amp; variable type conversion</a:t>
            </a:r>
          </a:p>
          <a:p>
            <a:pPr marL="0" indent="0">
              <a:lnSpc>
                <a:spcPct val="100000"/>
              </a:lnSpc>
              <a:buNone/>
            </a:pPr>
            <a:endParaRPr lang="en-GB" sz="3200" dirty="0">
              <a:solidFill>
                <a:srgbClr val="404040"/>
              </a:solidFill>
              <a:latin typeface="Fira Sans" pitchFamily="34"/>
            </a:endParaRPr>
          </a:p>
        </p:txBody>
      </p:sp>
    </p:spTree>
    <p:extLst>
      <p:ext uri="{BB962C8B-B14F-4D97-AF65-F5344CB8AC3E}">
        <p14:creationId xmlns:p14="http://schemas.microsoft.com/office/powerpoint/2010/main" val="202089623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4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9B5A45-7AE3-4E4D-AB71-DE291C694AA2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>
              <a:lnSpc>
                <a:spcPct val="100000"/>
              </a:lnSpc>
            </a:pPr>
            <a:r>
              <a:rPr lang="en-GB" sz="5400" b="1" kern="0" dirty="0">
                <a:solidFill>
                  <a:srgbClr val="006388"/>
                </a:solidFill>
                <a:latin typeface="Fira Sans" pitchFamily="34"/>
                <a:ea typeface="Fira Code" pitchFamily="49"/>
              </a:rPr>
              <a:t>The data: tidy!</a:t>
            </a:r>
            <a:endParaRPr lang="en-GB" sz="1800" kern="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8039E6-200E-4E87-B6DD-2DE97FB52C88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838203" y="1825627"/>
            <a:ext cx="10515600" cy="4667243"/>
          </a:xfrm>
        </p:spPr>
        <p:txBody>
          <a:bodyPr>
            <a:normAutofit fontScale="92500"/>
          </a:bodyPr>
          <a:lstStyle/>
          <a:p>
            <a:pPr marL="0" lvl="0" indent="0">
              <a:buNone/>
            </a:pPr>
            <a:r>
              <a:rPr lang="en-GB" sz="1400" dirty="0">
                <a:solidFill>
                  <a:srgbClr val="404040"/>
                </a:solidFill>
                <a:latin typeface="Fira Code" pitchFamily="49"/>
                <a:ea typeface="Fira Code" pitchFamily="49"/>
              </a:rPr>
              <a:t># A </a:t>
            </a:r>
            <a:r>
              <a:rPr lang="en-GB" sz="1400" dirty="0" err="1">
                <a:solidFill>
                  <a:srgbClr val="404040"/>
                </a:solidFill>
                <a:latin typeface="Fira Code" pitchFamily="49"/>
                <a:ea typeface="Fira Code" pitchFamily="49"/>
              </a:rPr>
              <a:t>tibble</a:t>
            </a:r>
            <a:r>
              <a:rPr lang="en-GB" sz="1400" dirty="0">
                <a:solidFill>
                  <a:srgbClr val="404040"/>
                </a:solidFill>
                <a:latin typeface="Fira Code" pitchFamily="49"/>
                <a:ea typeface="Fira Code" pitchFamily="49"/>
              </a:rPr>
              <a:t>: 3,267 x 9</a:t>
            </a:r>
          </a:p>
          <a:p>
            <a:pPr marL="0" lvl="0" indent="0">
              <a:buNone/>
            </a:pPr>
            <a:r>
              <a:rPr lang="en-GB" sz="1400" dirty="0">
                <a:solidFill>
                  <a:srgbClr val="404040"/>
                </a:solidFill>
                <a:latin typeface="Fira Code" pitchFamily="49"/>
                <a:ea typeface="Fira Code" pitchFamily="49"/>
              </a:rPr>
              <a:t>   driver          constructor  year round circuit     position </a:t>
            </a:r>
            <a:r>
              <a:rPr lang="en-GB" sz="1400" dirty="0" err="1">
                <a:solidFill>
                  <a:srgbClr val="404040"/>
                </a:solidFill>
                <a:latin typeface="Fira Code" pitchFamily="49"/>
                <a:ea typeface="Fira Code" pitchFamily="49"/>
              </a:rPr>
              <a:t>weather_type</a:t>
            </a:r>
            <a:r>
              <a:rPr lang="en-GB" sz="1400" dirty="0">
                <a:solidFill>
                  <a:srgbClr val="404040"/>
                </a:solidFill>
                <a:latin typeface="Fira Code" pitchFamily="49"/>
                <a:ea typeface="Fira Code" pitchFamily="49"/>
              </a:rPr>
              <a:t> </a:t>
            </a:r>
            <a:r>
              <a:rPr lang="en-GB" sz="1400" dirty="0" err="1">
                <a:solidFill>
                  <a:srgbClr val="404040"/>
                </a:solidFill>
                <a:latin typeface="Fira Code" pitchFamily="49"/>
                <a:ea typeface="Fira Code" pitchFamily="49"/>
              </a:rPr>
              <a:t>circuit_type</a:t>
            </a:r>
            <a:r>
              <a:rPr lang="en-GB" sz="1400" dirty="0">
                <a:solidFill>
                  <a:srgbClr val="404040"/>
                </a:solidFill>
                <a:latin typeface="Fira Code" pitchFamily="49"/>
                <a:ea typeface="Fira Code" pitchFamily="49"/>
              </a:rPr>
              <a:t> status  </a:t>
            </a:r>
          </a:p>
          <a:p>
            <a:pPr marL="0" lvl="0" indent="0">
              <a:buNone/>
            </a:pPr>
            <a:r>
              <a:rPr lang="en-GB" sz="1400" dirty="0">
                <a:solidFill>
                  <a:srgbClr val="404040"/>
                </a:solidFill>
                <a:latin typeface="Fira Code" pitchFamily="49"/>
                <a:ea typeface="Fira Code" pitchFamily="49"/>
              </a:rPr>
              <a:t>   &lt;</a:t>
            </a:r>
            <a:r>
              <a:rPr lang="en-GB" sz="1400" dirty="0" err="1">
                <a:solidFill>
                  <a:srgbClr val="404040"/>
                </a:solidFill>
                <a:latin typeface="Fira Code" pitchFamily="49"/>
                <a:ea typeface="Fira Code" pitchFamily="49"/>
              </a:rPr>
              <a:t>fct</a:t>
            </a:r>
            <a:r>
              <a:rPr lang="en-GB" sz="1400" dirty="0">
                <a:solidFill>
                  <a:srgbClr val="404040"/>
                </a:solidFill>
                <a:latin typeface="Fira Code" pitchFamily="49"/>
                <a:ea typeface="Fira Code" pitchFamily="49"/>
              </a:rPr>
              <a:t>&gt;           &lt;</a:t>
            </a:r>
            <a:r>
              <a:rPr lang="en-GB" sz="1400" dirty="0" err="1">
                <a:solidFill>
                  <a:srgbClr val="404040"/>
                </a:solidFill>
                <a:latin typeface="Fira Code" pitchFamily="49"/>
                <a:ea typeface="Fira Code" pitchFamily="49"/>
              </a:rPr>
              <a:t>fct</a:t>
            </a:r>
            <a:r>
              <a:rPr lang="en-GB" sz="1400" dirty="0">
                <a:solidFill>
                  <a:srgbClr val="404040"/>
                </a:solidFill>
                <a:latin typeface="Fira Code" pitchFamily="49"/>
                <a:ea typeface="Fira Code" pitchFamily="49"/>
              </a:rPr>
              <a:t>&gt;       &lt;int&gt; &lt;int&gt; &lt;chr&gt;          &lt;int&gt; &lt;</a:t>
            </a:r>
            <a:r>
              <a:rPr lang="en-GB" sz="1400" dirty="0" err="1">
                <a:solidFill>
                  <a:srgbClr val="404040"/>
                </a:solidFill>
                <a:latin typeface="Fira Code" pitchFamily="49"/>
                <a:ea typeface="Fira Code" pitchFamily="49"/>
              </a:rPr>
              <a:t>fct</a:t>
            </a:r>
            <a:r>
              <a:rPr lang="en-GB" sz="1400" dirty="0">
                <a:solidFill>
                  <a:srgbClr val="404040"/>
                </a:solidFill>
                <a:latin typeface="Fira Code" pitchFamily="49"/>
                <a:ea typeface="Fira Code" pitchFamily="49"/>
              </a:rPr>
              <a:t>&gt;        &lt;</a:t>
            </a:r>
            <a:r>
              <a:rPr lang="en-GB" sz="1400" dirty="0" err="1">
                <a:solidFill>
                  <a:srgbClr val="404040"/>
                </a:solidFill>
                <a:latin typeface="Fira Code" pitchFamily="49"/>
                <a:ea typeface="Fira Code" pitchFamily="49"/>
              </a:rPr>
              <a:t>fct</a:t>
            </a:r>
            <a:r>
              <a:rPr lang="en-GB" sz="1400" dirty="0">
                <a:solidFill>
                  <a:srgbClr val="404040"/>
                </a:solidFill>
                <a:latin typeface="Fira Code" pitchFamily="49"/>
                <a:ea typeface="Fira Code" pitchFamily="49"/>
              </a:rPr>
              <a:t>&gt;        &lt;</a:t>
            </a:r>
            <a:r>
              <a:rPr lang="en-GB" sz="1400" dirty="0" err="1">
                <a:solidFill>
                  <a:srgbClr val="404040"/>
                </a:solidFill>
                <a:latin typeface="Fira Code" pitchFamily="49"/>
                <a:ea typeface="Fira Code" pitchFamily="49"/>
              </a:rPr>
              <a:t>fct</a:t>
            </a:r>
            <a:r>
              <a:rPr lang="en-GB" sz="1400" dirty="0">
                <a:solidFill>
                  <a:srgbClr val="404040"/>
                </a:solidFill>
                <a:latin typeface="Fira Code" pitchFamily="49"/>
                <a:ea typeface="Fira Code" pitchFamily="49"/>
              </a:rPr>
              <a:t>&gt;   </a:t>
            </a:r>
          </a:p>
          <a:p>
            <a:pPr marL="0" lvl="0" indent="0">
              <a:buNone/>
            </a:pPr>
            <a:r>
              <a:rPr lang="en-GB" sz="1400" dirty="0">
                <a:solidFill>
                  <a:srgbClr val="404040"/>
                </a:solidFill>
                <a:latin typeface="Fira Code" pitchFamily="49"/>
                <a:ea typeface="Fira Code" pitchFamily="49"/>
              </a:rPr>
              <a:t> 1 </a:t>
            </a:r>
            <a:r>
              <a:rPr lang="en-GB" sz="1400" dirty="0" err="1">
                <a:solidFill>
                  <a:srgbClr val="404040"/>
                </a:solidFill>
                <a:latin typeface="Fira Code" pitchFamily="49"/>
                <a:ea typeface="Fira Code" pitchFamily="49"/>
              </a:rPr>
              <a:t>rosberg</a:t>
            </a:r>
            <a:r>
              <a:rPr lang="en-GB" sz="1400" dirty="0">
                <a:solidFill>
                  <a:srgbClr val="404040"/>
                </a:solidFill>
                <a:latin typeface="Fira Code" pitchFamily="49"/>
                <a:ea typeface="Fira Code" pitchFamily="49"/>
              </a:rPr>
              <a:t>         </a:t>
            </a:r>
            <a:r>
              <a:rPr lang="en-GB" sz="1400" dirty="0" err="1">
                <a:solidFill>
                  <a:srgbClr val="404040"/>
                </a:solidFill>
                <a:latin typeface="Fira Code" pitchFamily="49"/>
                <a:ea typeface="Fira Code" pitchFamily="49"/>
              </a:rPr>
              <a:t>mercedes</a:t>
            </a:r>
            <a:r>
              <a:rPr lang="en-GB" sz="1400" dirty="0">
                <a:solidFill>
                  <a:srgbClr val="404040"/>
                </a:solidFill>
                <a:latin typeface="Fira Code" pitchFamily="49"/>
                <a:ea typeface="Fira Code" pitchFamily="49"/>
              </a:rPr>
              <a:t>     2014     1 </a:t>
            </a:r>
            <a:r>
              <a:rPr lang="en-GB" sz="1400" dirty="0" err="1">
                <a:solidFill>
                  <a:srgbClr val="404040"/>
                </a:solidFill>
                <a:latin typeface="Fira Code" pitchFamily="49"/>
                <a:ea typeface="Fira Code" pitchFamily="49"/>
              </a:rPr>
              <a:t>albert_park</a:t>
            </a:r>
            <a:r>
              <a:rPr lang="en-GB" sz="1400" dirty="0">
                <a:solidFill>
                  <a:srgbClr val="404040"/>
                </a:solidFill>
                <a:latin typeface="Fira Code" pitchFamily="49"/>
                <a:ea typeface="Fira Code" pitchFamily="49"/>
              </a:rPr>
              <a:t>        1 dry          street       Finished</a:t>
            </a:r>
          </a:p>
          <a:p>
            <a:pPr marL="0" lvl="0" indent="0">
              <a:buNone/>
            </a:pPr>
            <a:r>
              <a:rPr lang="en-GB" sz="1400" dirty="0">
                <a:solidFill>
                  <a:srgbClr val="404040"/>
                </a:solidFill>
                <a:latin typeface="Fira Code" pitchFamily="49"/>
                <a:ea typeface="Fira Code" pitchFamily="49"/>
              </a:rPr>
              <a:t> 2 </a:t>
            </a:r>
            <a:r>
              <a:rPr lang="en-GB" sz="1400" dirty="0" err="1">
                <a:solidFill>
                  <a:srgbClr val="404040"/>
                </a:solidFill>
                <a:latin typeface="Fira Code" pitchFamily="49"/>
                <a:ea typeface="Fira Code" pitchFamily="49"/>
              </a:rPr>
              <a:t>kevin_magnussen</a:t>
            </a:r>
            <a:r>
              <a:rPr lang="en-GB" sz="1400" dirty="0">
                <a:solidFill>
                  <a:srgbClr val="404040"/>
                </a:solidFill>
                <a:latin typeface="Fira Code" pitchFamily="49"/>
                <a:ea typeface="Fira Code" pitchFamily="49"/>
              </a:rPr>
              <a:t> </a:t>
            </a:r>
            <a:r>
              <a:rPr lang="en-GB" sz="1400" dirty="0" err="1">
                <a:solidFill>
                  <a:srgbClr val="404040"/>
                </a:solidFill>
                <a:latin typeface="Fira Code" pitchFamily="49"/>
                <a:ea typeface="Fira Code" pitchFamily="49"/>
              </a:rPr>
              <a:t>mclaren</a:t>
            </a:r>
            <a:r>
              <a:rPr lang="en-GB" sz="1400" dirty="0">
                <a:solidFill>
                  <a:srgbClr val="404040"/>
                </a:solidFill>
                <a:latin typeface="Fira Code" pitchFamily="49"/>
                <a:ea typeface="Fira Code" pitchFamily="49"/>
              </a:rPr>
              <a:t>      2014     1 </a:t>
            </a:r>
            <a:r>
              <a:rPr lang="en-GB" sz="1400" dirty="0" err="1">
                <a:solidFill>
                  <a:srgbClr val="404040"/>
                </a:solidFill>
                <a:latin typeface="Fira Code" pitchFamily="49"/>
                <a:ea typeface="Fira Code" pitchFamily="49"/>
              </a:rPr>
              <a:t>albert_park</a:t>
            </a:r>
            <a:r>
              <a:rPr lang="en-GB" sz="1400" dirty="0">
                <a:solidFill>
                  <a:srgbClr val="404040"/>
                </a:solidFill>
                <a:latin typeface="Fira Code" pitchFamily="49"/>
                <a:ea typeface="Fira Code" pitchFamily="49"/>
              </a:rPr>
              <a:t>        2 dry          street       Finished</a:t>
            </a:r>
          </a:p>
          <a:p>
            <a:pPr marL="0" lvl="0" indent="0">
              <a:buNone/>
            </a:pPr>
            <a:r>
              <a:rPr lang="en-GB" sz="1400" dirty="0">
                <a:solidFill>
                  <a:srgbClr val="404040"/>
                </a:solidFill>
                <a:latin typeface="Fira Code" pitchFamily="49"/>
                <a:ea typeface="Fira Code" pitchFamily="49"/>
              </a:rPr>
              <a:t> 3 button          </a:t>
            </a:r>
            <a:r>
              <a:rPr lang="en-GB" sz="1400" dirty="0" err="1">
                <a:solidFill>
                  <a:srgbClr val="404040"/>
                </a:solidFill>
                <a:latin typeface="Fira Code" pitchFamily="49"/>
                <a:ea typeface="Fira Code" pitchFamily="49"/>
              </a:rPr>
              <a:t>mclaren</a:t>
            </a:r>
            <a:r>
              <a:rPr lang="en-GB" sz="1400" dirty="0">
                <a:solidFill>
                  <a:srgbClr val="404040"/>
                </a:solidFill>
                <a:latin typeface="Fira Code" pitchFamily="49"/>
                <a:ea typeface="Fira Code" pitchFamily="49"/>
              </a:rPr>
              <a:t>      2014     1 </a:t>
            </a:r>
            <a:r>
              <a:rPr lang="en-GB" sz="1400" dirty="0" err="1">
                <a:solidFill>
                  <a:srgbClr val="404040"/>
                </a:solidFill>
                <a:latin typeface="Fira Code" pitchFamily="49"/>
                <a:ea typeface="Fira Code" pitchFamily="49"/>
              </a:rPr>
              <a:t>albert_park</a:t>
            </a:r>
            <a:r>
              <a:rPr lang="en-GB" sz="1400" dirty="0">
                <a:solidFill>
                  <a:srgbClr val="404040"/>
                </a:solidFill>
                <a:latin typeface="Fira Code" pitchFamily="49"/>
                <a:ea typeface="Fira Code" pitchFamily="49"/>
              </a:rPr>
              <a:t>        3 dry          street       Finished</a:t>
            </a:r>
          </a:p>
          <a:p>
            <a:pPr marL="0" lvl="0" indent="0">
              <a:buNone/>
            </a:pPr>
            <a:r>
              <a:rPr lang="en-GB" sz="1400" dirty="0">
                <a:solidFill>
                  <a:srgbClr val="404040"/>
                </a:solidFill>
                <a:latin typeface="Fira Code" pitchFamily="49"/>
                <a:ea typeface="Fira Code" pitchFamily="49"/>
              </a:rPr>
              <a:t> 4 </a:t>
            </a:r>
            <a:r>
              <a:rPr lang="en-GB" sz="1400" dirty="0" err="1">
                <a:solidFill>
                  <a:srgbClr val="404040"/>
                </a:solidFill>
                <a:latin typeface="Fira Code" pitchFamily="49"/>
                <a:ea typeface="Fira Code" pitchFamily="49"/>
              </a:rPr>
              <a:t>alonso</a:t>
            </a:r>
            <a:r>
              <a:rPr lang="en-GB" sz="1400" dirty="0">
                <a:solidFill>
                  <a:srgbClr val="404040"/>
                </a:solidFill>
                <a:latin typeface="Fira Code" pitchFamily="49"/>
                <a:ea typeface="Fira Code" pitchFamily="49"/>
              </a:rPr>
              <a:t>          </a:t>
            </a:r>
            <a:r>
              <a:rPr lang="en-GB" sz="1400" dirty="0" err="1">
                <a:solidFill>
                  <a:srgbClr val="404040"/>
                </a:solidFill>
                <a:latin typeface="Fira Code" pitchFamily="49"/>
                <a:ea typeface="Fira Code" pitchFamily="49"/>
              </a:rPr>
              <a:t>ferrari</a:t>
            </a:r>
            <a:r>
              <a:rPr lang="en-GB" sz="1400" dirty="0">
                <a:solidFill>
                  <a:srgbClr val="404040"/>
                </a:solidFill>
                <a:latin typeface="Fira Code" pitchFamily="49"/>
                <a:ea typeface="Fira Code" pitchFamily="49"/>
              </a:rPr>
              <a:t>      2014     1 </a:t>
            </a:r>
            <a:r>
              <a:rPr lang="en-GB" sz="1400" dirty="0" err="1">
                <a:solidFill>
                  <a:srgbClr val="404040"/>
                </a:solidFill>
                <a:latin typeface="Fira Code" pitchFamily="49"/>
                <a:ea typeface="Fira Code" pitchFamily="49"/>
              </a:rPr>
              <a:t>albert_park</a:t>
            </a:r>
            <a:r>
              <a:rPr lang="en-GB" sz="1400" dirty="0">
                <a:solidFill>
                  <a:srgbClr val="404040"/>
                </a:solidFill>
                <a:latin typeface="Fira Code" pitchFamily="49"/>
                <a:ea typeface="Fira Code" pitchFamily="49"/>
              </a:rPr>
              <a:t>        4 dry          street       Finished</a:t>
            </a:r>
          </a:p>
          <a:p>
            <a:pPr marL="0" lvl="0" indent="0">
              <a:buNone/>
            </a:pPr>
            <a:r>
              <a:rPr lang="en-GB" sz="1400" dirty="0">
                <a:solidFill>
                  <a:srgbClr val="404040"/>
                </a:solidFill>
                <a:latin typeface="Fira Code" pitchFamily="49"/>
                <a:ea typeface="Fira Code" pitchFamily="49"/>
              </a:rPr>
              <a:t> 5 </a:t>
            </a:r>
            <a:r>
              <a:rPr lang="en-GB" sz="1400" dirty="0" err="1">
                <a:solidFill>
                  <a:srgbClr val="404040"/>
                </a:solidFill>
                <a:latin typeface="Fira Code" pitchFamily="49"/>
                <a:ea typeface="Fira Code" pitchFamily="49"/>
              </a:rPr>
              <a:t>bottas</a:t>
            </a:r>
            <a:r>
              <a:rPr lang="en-GB" sz="1400" dirty="0">
                <a:solidFill>
                  <a:srgbClr val="404040"/>
                </a:solidFill>
                <a:latin typeface="Fira Code" pitchFamily="49"/>
                <a:ea typeface="Fira Code" pitchFamily="49"/>
              </a:rPr>
              <a:t>          </a:t>
            </a:r>
            <a:r>
              <a:rPr lang="en-GB" sz="1400" dirty="0" err="1">
                <a:solidFill>
                  <a:srgbClr val="404040"/>
                </a:solidFill>
                <a:latin typeface="Fira Code" pitchFamily="49"/>
                <a:ea typeface="Fira Code" pitchFamily="49"/>
              </a:rPr>
              <a:t>williams</a:t>
            </a:r>
            <a:r>
              <a:rPr lang="en-GB" sz="1400" dirty="0">
                <a:solidFill>
                  <a:srgbClr val="404040"/>
                </a:solidFill>
                <a:latin typeface="Fira Code" pitchFamily="49"/>
                <a:ea typeface="Fira Code" pitchFamily="49"/>
              </a:rPr>
              <a:t>     2014     1 </a:t>
            </a:r>
            <a:r>
              <a:rPr lang="en-GB" sz="1400" dirty="0" err="1">
                <a:solidFill>
                  <a:srgbClr val="404040"/>
                </a:solidFill>
                <a:latin typeface="Fira Code" pitchFamily="49"/>
                <a:ea typeface="Fira Code" pitchFamily="49"/>
              </a:rPr>
              <a:t>albert_park</a:t>
            </a:r>
            <a:r>
              <a:rPr lang="en-GB" sz="1400" dirty="0">
                <a:solidFill>
                  <a:srgbClr val="404040"/>
                </a:solidFill>
                <a:latin typeface="Fira Code" pitchFamily="49"/>
                <a:ea typeface="Fira Code" pitchFamily="49"/>
              </a:rPr>
              <a:t>        5 dry          street       Finished</a:t>
            </a:r>
          </a:p>
          <a:p>
            <a:pPr marL="0" lvl="0" indent="0">
              <a:buNone/>
            </a:pPr>
            <a:r>
              <a:rPr lang="en-GB" sz="1400" dirty="0">
                <a:solidFill>
                  <a:srgbClr val="404040"/>
                </a:solidFill>
                <a:latin typeface="Fira Code" pitchFamily="49"/>
                <a:ea typeface="Fira Code" pitchFamily="49"/>
              </a:rPr>
              <a:t> 6 </a:t>
            </a:r>
            <a:r>
              <a:rPr lang="en-GB" sz="1400" dirty="0" err="1">
                <a:solidFill>
                  <a:srgbClr val="404040"/>
                </a:solidFill>
                <a:latin typeface="Fira Code" pitchFamily="49"/>
                <a:ea typeface="Fira Code" pitchFamily="49"/>
              </a:rPr>
              <a:t>hulkenberg</a:t>
            </a:r>
            <a:r>
              <a:rPr lang="en-GB" sz="1400" dirty="0">
                <a:solidFill>
                  <a:srgbClr val="404040"/>
                </a:solidFill>
                <a:latin typeface="Fira Code" pitchFamily="49"/>
                <a:ea typeface="Fira Code" pitchFamily="49"/>
              </a:rPr>
              <a:t>      </a:t>
            </a:r>
            <a:r>
              <a:rPr lang="en-GB" sz="1400" dirty="0" err="1">
                <a:solidFill>
                  <a:srgbClr val="404040"/>
                </a:solidFill>
                <a:latin typeface="Fira Code" pitchFamily="49"/>
                <a:ea typeface="Fira Code" pitchFamily="49"/>
              </a:rPr>
              <a:t>force_india</a:t>
            </a:r>
            <a:r>
              <a:rPr lang="en-GB" sz="1400" dirty="0">
                <a:solidFill>
                  <a:srgbClr val="404040"/>
                </a:solidFill>
                <a:latin typeface="Fira Code" pitchFamily="49"/>
                <a:ea typeface="Fira Code" pitchFamily="49"/>
              </a:rPr>
              <a:t>  2014     1 </a:t>
            </a:r>
            <a:r>
              <a:rPr lang="en-GB" sz="1400" dirty="0" err="1">
                <a:solidFill>
                  <a:srgbClr val="404040"/>
                </a:solidFill>
                <a:latin typeface="Fira Code" pitchFamily="49"/>
                <a:ea typeface="Fira Code" pitchFamily="49"/>
              </a:rPr>
              <a:t>albert_park</a:t>
            </a:r>
            <a:r>
              <a:rPr lang="en-GB" sz="1400" dirty="0">
                <a:solidFill>
                  <a:srgbClr val="404040"/>
                </a:solidFill>
                <a:latin typeface="Fira Code" pitchFamily="49"/>
                <a:ea typeface="Fira Code" pitchFamily="49"/>
              </a:rPr>
              <a:t>        6 dry          street       Finished</a:t>
            </a:r>
          </a:p>
          <a:p>
            <a:pPr marL="0" lvl="0" indent="0">
              <a:buNone/>
            </a:pPr>
            <a:r>
              <a:rPr lang="en-GB" sz="1400" dirty="0">
                <a:solidFill>
                  <a:srgbClr val="404040"/>
                </a:solidFill>
                <a:latin typeface="Fira Code" pitchFamily="49"/>
                <a:ea typeface="Fira Code" pitchFamily="49"/>
              </a:rPr>
              <a:t> 7 </a:t>
            </a:r>
            <a:r>
              <a:rPr lang="en-GB" sz="1400" dirty="0" err="1">
                <a:solidFill>
                  <a:srgbClr val="404040"/>
                </a:solidFill>
                <a:latin typeface="Fira Code" pitchFamily="49"/>
                <a:ea typeface="Fira Code" pitchFamily="49"/>
              </a:rPr>
              <a:t>raikkonen</a:t>
            </a:r>
            <a:r>
              <a:rPr lang="en-GB" sz="1400" dirty="0">
                <a:solidFill>
                  <a:srgbClr val="404040"/>
                </a:solidFill>
                <a:latin typeface="Fira Code" pitchFamily="49"/>
                <a:ea typeface="Fira Code" pitchFamily="49"/>
              </a:rPr>
              <a:t>       </a:t>
            </a:r>
            <a:r>
              <a:rPr lang="en-GB" sz="1400" dirty="0" err="1">
                <a:solidFill>
                  <a:srgbClr val="404040"/>
                </a:solidFill>
                <a:latin typeface="Fira Code" pitchFamily="49"/>
                <a:ea typeface="Fira Code" pitchFamily="49"/>
              </a:rPr>
              <a:t>ferrari</a:t>
            </a:r>
            <a:r>
              <a:rPr lang="en-GB" sz="1400" dirty="0">
                <a:solidFill>
                  <a:srgbClr val="404040"/>
                </a:solidFill>
                <a:latin typeface="Fira Code" pitchFamily="49"/>
                <a:ea typeface="Fira Code" pitchFamily="49"/>
              </a:rPr>
              <a:t>      2014     1 </a:t>
            </a:r>
            <a:r>
              <a:rPr lang="en-GB" sz="1400" dirty="0" err="1">
                <a:solidFill>
                  <a:srgbClr val="404040"/>
                </a:solidFill>
                <a:latin typeface="Fira Code" pitchFamily="49"/>
                <a:ea typeface="Fira Code" pitchFamily="49"/>
              </a:rPr>
              <a:t>albert_park</a:t>
            </a:r>
            <a:r>
              <a:rPr lang="en-GB" sz="1400" dirty="0">
                <a:solidFill>
                  <a:srgbClr val="404040"/>
                </a:solidFill>
                <a:latin typeface="Fira Code" pitchFamily="49"/>
                <a:ea typeface="Fira Code" pitchFamily="49"/>
              </a:rPr>
              <a:t>        7 dry          street       Finished</a:t>
            </a:r>
          </a:p>
          <a:p>
            <a:pPr marL="0" lvl="0" indent="0">
              <a:buNone/>
            </a:pPr>
            <a:r>
              <a:rPr lang="en-GB" sz="1400" dirty="0">
                <a:solidFill>
                  <a:srgbClr val="404040"/>
                </a:solidFill>
                <a:latin typeface="Fira Code" pitchFamily="49"/>
                <a:ea typeface="Fira Code" pitchFamily="49"/>
              </a:rPr>
              <a:t> 8 </a:t>
            </a:r>
            <a:r>
              <a:rPr lang="en-GB" sz="1400" dirty="0" err="1">
                <a:solidFill>
                  <a:srgbClr val="404040"/>
                </a:solidFill>
                <a:latin typeface="Fira Code" pitchFamily="49"/>
                <a:ea typeface="Fira Code" pitchFamily="49"/>
              </a:rPr>
              <a:t>vergne</a:t>
            </a:r>
            <a:r>
              <a:rPr lang="en-GB" sz="1400" dirty="0">
                <a:solidFill>
                  <a:srgbClr val="404040"/>
                </a:solidFill>
                <a:latin typeface="Fira Code" pitchFamily="49"/>
                <a:ea typeface="Fira Code" pitchFamily="49"/>
              </a:rPr>
              <a:t>          </a:t>
            </a:r>
            <a:r>
              <a:rPr lang="en-GB" sz="1400" dirty="0" err="1">
                <a:solidFill>
                  <a:srgbClr val="404040"/>
                </a:solidFill>
                <a:latin typeface="Fira Code" pitchFamily="49"/>
                <a:ea typeface="Fira Code" pitchFamily="49"/>
              </a:rPr>
              <a:t>toro_rosso</a:t>
            </a:r>
            <a:r>
              <a:rPr lang="en-GB" sz="1400" dirty="0">
                <a:solidFill>
                  <a:srgbClr val="404040"/>
                </a:solidFill>
                <a:latin typeface="Fira Code" pitchFamily="49"/>
                <a:ea typeface="Fira Code" pitchFamily="49"/>
              </a:rPr>
              <a:t>   2014     1 </a:t>
            </a:r>
            <a:r>
              <a:rPr lang="en-GB" sz="1400" dirty="0" err="1">
                <a:solidFill>
                  <a:srgbClr val="404040"/>
                </a:solidFill>
                <a:latin typeface="Fira Code" pitchFamily="49"/>
                <a:ea typeface="Fira Code" pitchFamily="49"/>
              </a:rPr>
              <a:t>albert_park</a:t>
            </a:r>
            <a:r>
              <a:rPr lang="en-GB" sz="1400" dirty="0">
                <a:solidFill>
                  <a:srgbClr val="404040"/>
                </a:solidFill>
                <a:latin typeface="Fira Code" pitchFamily="49"/>
                <a:ea typeface="Fira Code" pitchFamily="49"/>
              </a:rPr>
              <a:t>        8 dry          street       Finished</a:t>
            </a:r>
          </a:p>
          <a:p>
            <a:pPr marL="0" lvl="0" indent="0">
              <a:buNone/>
            </a:pPr>
            <a:r>
              <a:rPr lang="en-GB" sz="1400" dirty="0">
                <a:solidFill>
                  <a:srgbClr val="404040"/>
                </a:solidFill>
                <a:latin typeface="Fira Code" pitchFamily="49"/>
                <a:ea typeface="Fira Code" pitchFamily="49"/>
              </a:rPr>
              <a:t> 9 </a:t>
            </a:r>
            <a:r>
              <a:rPr lang="en-GB" sz="1400" dirty="0" err="1">
                <a:solidFill>
                  <a:srgbClr val="404040"/>
                </a:solidFill>
                <a:latin typeface="Fira Code" pitchFamily="49"/>
                <a:ea typeface="Fira Code" pitchFamily="49"/>
              </a:rPr>
              <a:t>kvyat</a:t>
            </a:r>
            <a:r>
              <a:rPr lang="en-GB" sz="1400" dirty="0">
                <a:solidFill>
                  <a:srgbClr val="404040"/>
                </a:solidFill>
                <a:latin typeface="Fira Code" pitchFamily="49"/>
                <a:ea typeface="Fira Code" pitchFamily="49"/>
              </a:rPr>
              <a:t>           </a:t>
            </a:r>
            <a:r>
              <a:rPr lang="en-GB" sz="1400" dirty="0" err="1">
                <a:solidFill>
                  <a:srgbClr val="404040"/>
                </a:solidFill>
                <a:latin typeface="Fira Code" pitchFamily="49"/>
                <a:ea typeface="Fira Code" pitchFamily="49"/>
              </a:rPr>
              <a:t>toro_rosso</a:t>
            </a:r>
            <a:r>
              <a:rPr lang="en-GB" sz="1400" dirty="0">
                <a:solidFill>
                  <a:srgbClr val="404040"/>
                </a:solidFill>
                <a:latin typeface="Fira Code" pitchFamily="49"/>
                <a:ea typeface="Fira Code" pitchFamily="49"/>
              </a:rPr>
              <a:t>   2014     1 </a:t>
            </a:r>
            <a:r>
              <a:rPr lang="en-GB" sz="1400" dirty="0" err="1">
                <a:solidFill>
                  <a:srgbClr val="404040"/>
                </a:solidFill>
                <a:latin typeface="Fira Code" pitchFamily="49"/>
                <a:ea typeface="Fira Code" pitchFamily="49"/>
              </a:rPr>
              <a:t>albert_park</a:t>
            </a:r>
            <a:r>
              <a:rPr lang="en-GB" sz="1400" dirty="0">
                <a:solidFill>
                  <a:srgbClr val="404040"/>
                </a:solidFill>
                <a:latin typeface="Fira Code" pitchFamily="49"/>
                <a:ea typeface="Fira Code" pitchFamily="49"/>
              </a:rPr>
              <a:t>        9 dry          street       Finished</a:t>
            </a:r>
          </a:p>
          <a:p>
            <a:pPr marL="0" lvl="0" indent="0">
              <a:buNone/>
            </a:pPr>
            <a:r>
              <a:rPr lang="en-GB" sz="1400" dirty="0">
                <a:solidFill>
                  <a:srgbClr val="404040"/>
                </a:solidFill>
                <a:latin typeface="Fira Code" pitchFamily="49"/>
                <a:ea typeface="Fira Code" pitchFamily="49"/>
              </a:rPr>
              <a:t>10 </a:t>
            </a:r>
            <a:r>
              <a:rPr lang="en-GB" sz="1400" dirty="0" err="1">
                <a:solidFill>
                  <a:srgbClr val="404040"/>
                </a:solidFill>
                <a:latin typeface="Fira Code" pitchFamily="49"/>
                <a:ea typeface="Fira Code" pitchFamily="49"/>
              </a:rPr>
              <a:t>perez</a:t>
            </a:r>
            <a:r>
              <a:rPr lang="en-GB" sz="1400" dirty="0">
                <a:solidFill>
                  <a:srgbClr val="404040"/>
                </a:solidFill>
                <a:latin typeface="Fira Code" pitchFamily="49"/>
                <a:ea typeface="Fira Code" pitchFamily="49"/>
              </a:rPr>
              <a:t>           </a:t>
            </a:r>
            <a:r>
              <a:rPr lang="en-GB" sz="1400" dirty="0" err="1">
                <a:solidFill>
                  <a:srgbClr val="404040"/>
                </a:solidFill>
                <a:latin typeface="Fira Code" pitchFamily="49"/>
                <a:ea typeface="Fira Code" pitchFamily="49"/>
              </a:rPr>
              <a:t>force_india</a:t>
            </a:r>
            <a:r>
              <a:rPr lang="en-GB" sz="1400" dirty="0">
                <a:solidFill>
                  <a:srgbClr val="404040"/>
                </a:solidFill>
                <a:latin typeface="Fira Code" pitchFamily="49"/>
                <a:ea typeface="Fira Code" pitchFamily="49"/>
              </a:rPr>
              <a:t>  2014     1 </a:t>
            </a:r>
            <a:r>
              <a:rPr lang="en-GB" sz="1400" dirty="0" err="1">
                <a:solidFill>
                  <a:srgbClr val="404040"/>
                </a:solidFill>
                <a:latin typeface="Fira Code" pitchFamily="49"/>
                <a:ea typeface="Fira Code" pitchFamily="49"/>
              </a:rPr>
              <a:t>albert_park</a:t>
            </a:r>
            <a:r>
              <a:rPr lang="en-GB" sz="1400" dirty="0">
                <a:solidFill>
                  <a:srgbClr val="404040"/>
                </a:solidFill>
                <a:latin typeface="Fira Code" pitchFamily="49"/>
                <a:ea typeface="Fira Code" pitchFamily="49"/>
              </a:rPr>
              <a:t>       10 dry          street       Finished</a:t>
            </a:r>
          </a:p>
          <a:p>
            <a:pPr marL="0" lvl="0" indent="0">
              <a:buNone/>
            </a:pPr>
            <a:r>
              <a:rPr lang="en-GB" sz="1400" dirty="0">
                <a:solidFill>
                  <a:srgbClr val="404040"/>
                </a:solidFill>
                <a:latin typeface="Fira Code" pitchFamily="49"/>
                <a:ea typeface="Fira Code" pitchFamily="49"/>
              </a:rPr>
              <a:t># ... with 3,257 more rows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638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7381F2-ED4A-4402-980D-E02B1BEDFAE2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38203" y="2766215"/>
            <a:ext cx="10515600" cy="1325559"/>
          </a:xfrm>
        </p:spPr>
        <p:txBody>
          <a:bodyPr anchorCtr="1"/>
          <a:lstStyle/>
          <a:p>
            <a:pPr lvl="0" algn="ctr">
              <a:lnSpc>
                <a:spcPct val="100000"/>
              </a:lnSpc>
            </a:pPr>
            <a:r>
              <a:rPr lang="en-GB" sz="5400" b="1" kern="0" dirty="0">
                <a:solidFill>
                  <a:srgbClr val="FFFFFF"/>
                </a:solidFill>
                <a:latin typeface="Fira Sans" pitchFamily="34"/>
                <a:ea typeface="Fira Code" pitchFamily="49"/>
              </a:rPr>
              <a:t>Measuring “performance”</a:t>
            </a:r>
            <a:endParaRPr lang="en-GB" sz="1800" kern="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4140651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4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6B7CED-C164-4E22-B4E9-89BC08902B42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38203" y="1798551"/>
            <a:ext cx="10515600" cy="1325559"/>
          </a:xfrm>
        </p:spPr>
        <p:txBody>
          <a:bodyPr/>
          <a:lstStyle/>
          <a:p>
            <a:pPr lvl="0">
              <a:lnSpc>
                <a:spcPct val="100000"/>
              </a:lnSpc>
            </a:pPr>
            <a:r>
              <a:rPr lang="en-GB" sz="4000" b="1" kern="0" dirty="0">
                <a:solidFill>
                  <a:srgbClr val="006388"/>
                </a:solidFill>
                <a:latin typeface="Fira Sans" pitchFamily="34"/>
                <a:ea typeface="Fira Code" pitchFamily="49"/>
              </a:rPr>
              <a:t>The best race result is finishing first</a:t>
            </a:r>
            <a:br>
              <a:rPr lang="en-GB" sz="4000" b="1" kern="0" dirty="0">
                <a:solidFill>
                  <a:srgbClr val="006388"/>
                </a:solidFill>
                <a:latin typeface="Fira Sans" pitchFamily="34"/>
                <a:ea typeface="Fira Code" pitchFamily="49"/>
              </a:rPr>
            </a:br>
            <a:r>
              <a:rPr lang="en-GB" sz="4000" b="1" kern="0" dirty="0">
                <a:solidFill>
                  <a:srgbClr val="006388"/>
                </a:solidFill>
                <a:latin typeface="Fira Sans" pitchFamily="34"/>
                <a:ea typeface="Fira Code" pitchFamily="49"/>
              </a:rPr>
              <a:t>The worst race result is finishing last</a:t>
            </a:r>
            <a:endParaRPr lang="en-GB" sz="4000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67A336CF-8A79-4717-A305-C80700F808A2}"/>
              </a:ext>
            </a:extLst>
          </p:cNvPr>
          <p:cNvSpPr txBox="1"/>
          <p:nvPr/>
        </p:nvSpPr>
        <p:spPr>
          <a:xfrm>
            <a:off x="838203" y="3071103"/>
            <a:ext cx="8621561" cy="1325559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ctr" anchorCtr="0" compatLnSpc="1">
            <a:normAutofit/>
          </a:bodyPr>
          <a:lstStyle/>
          <a:p>
            <a:pPr marL="0" marR="0" lvl="0" indent="0" algn="l" defTabSz="914400" rtl="0" fontAlgn="auto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4000" b="1" i="0" u="none" strike="noStrike" kern="0" cap="none" spc="0" baseline="0" dirty="0">
                <a:solidFill>
                  <a:srgbClr val="7F7F7F"/>
                </a:solidFill>
                <a:uFillTx/>
                <a:latin typeface="Fira Sans" pitchFamily="34"/>
                <a:ea typeface="Fira Code" pitchFamily="49"/>
              </a:rPr>
              <a:t>Sometimes, a contestant does not finish at all!?</a:t>
            </a:r>
            <a:endParaRPr lang="en-GB" sz="4000" b="0" i="0" u="none" strike="noStrike" kern="1200" cap="none" spc="0" baseline="0" dirty="0">
              <a:solidFill>
                <a:srgbClr val="7F7F7F"/>
              </a:solidFill>
              <a:uFillTx/>
              <a:latin typeface="Calibri Light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41">
    <p:bg>
      <p:bgPr>
        <a:solidFill>
          <a:srgbClr val="00638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4C086B-EF63-4A27-86D1-338B59FDF4AE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>
              <a:lnSpc>
                <a:spcPct val="100000"/>
              </a:lnSpc>
            </a:pPr>
            <a:r>
              <a:rPr lang="en-GB" sz="5400" b="1" kern="0" dirty="0">
                <a:solidFill>
                  <a:srgbClr val="FFFFFF"/>
                </a:solidFill>
                <a:latin typeface="Fira Sans" pitchFamily="34"/>
                <a:ea typeface="Fira Code" pitchFamily="49"/>
              </a:rPr>
              <a:t>Dealing with non-finishes</a:t>
            </a:r>
            <a:endParaRPr lang="en-GB" sz="1800" kern="0" dirty="0">
              <a:solidFill>
                <a:srgbClr val="FFFFFF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220BD5-0333-4584-963E-26746A63BD8B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838203" y="1825627"/>
            <a:ext cx="4345590" cy="4667243"/>
          </a:xfrm>
        </p:spPr>
        <p:txBody>
          <a:bodyPr>
            <a:normAutofit fontScale="92500" lnSpcReduction="20000"/>
          </a:bodyPr>
          <a:lstStyle/>
          <a:p>
            <a:pPr marL="0" lvl="0" indent="0">
              <a:lnSpc>
                <a:spcPct val="110000"/>
              </a:lnSpc>
              <a:buNone/>
            </a:pPr>
            <a:r>
              <a:rPr lang="en-GB" sz="2000" b="1" dirty="0">
                <a:solidFill>
                  <a:srgbClr val="FFFFFF"/>
                </a:solidFill>
                <a:latin typeface="Fira Sans" pitchFamily="34"/>
              </a:rPr>
              <a:t>Many incidents in F1</a:t>
            </a:r>
          </a:p>
          <a:p>
            <a:pPr lvl="0">
              <a:lnSpc>
                <a:spcPct val="110000"/>
              </a:lnSpc>
            </a:pPr>
            <a:r>
              <a:rPr lang="en-GB" sz="2000" dirty="0">
                <a:solidFill>
                  <a:srgbClr val="FFFFFF"/>
                </a:solidFill>
                <a:latin typeface="Fira Sans" pitchFamily="34"/>
              </a:rPr>
              <a:t>Drivers make mistakes</a:t>
            </a:r>
          </a:p>
          <a:p>
            <a:pPr lvl="0">
              <a:lnSpc>
                <a:spcPct val="110000"/>
              </a:lnSpc>
            </a:pPr>
            <a:r>
              <a:rPr lang="en-GB" sz="2000" dirty="0">
                <a:solidFill>
                  <a:srgbClr val="FFFFFF"/>
                </a:solidFill>
                <a:latin typeface="Fira Sans" pitchFamily="34"/>
              </a:rPr>
              <a:t>Constructors forget screws</a:t>
            </a:r>
          </a:p>
          <a:p>
            <a:pPr lvl="0">
              <a:lnSpc>
                <a:spcPct val="110000"/>
              </a:lnSpc>
            </a:pPr>
            <a:r>
              <a:rPr lang="en-GB" sz="2000" dirty="0">
                <a:solidFill>
                  <a:srgbClr val="FFFFFF"/>
                </a:solidFill>
                <a:latin typeface="Fira Sans" pitchFamily="34"/>
              </a:rPr>
              <a:t>Random stuff happens</a:t>
            </a:r>
          </a:p>
          <a:p>
            <a:pPr lvl="0">
              <a:lnSpc>
                <a:spcPct val="110000"/>
              </a:lnSpc>
            </a:pPr>
            <a:r>
              <a:rPr lang="en-GB" sz="2000" dirty="0">
                <a:solidFill>
                  <a:srgbClr val="FFFFFF"/>
                </a:solidFill>
                <a:latin typeface="Fira Sans" pitchFamily="34"/>
              </a:rPr>
              <a:t>The world is complicated</a:t>
            </a:r>
          </a:p>
          <a:p>
            <a:pPr lvl="0">
              <a:lnSpc>
                <a:spcPct val="110000"/>
              </a:lnSpc>
            </a:pPr>
            <a:endParaRPr lang="en-GB" sz="2000" dirty="0">
              <a:solidFill>
                <a:srgbClr val="FFFFFF"/>
              </a:solidFill>
              <a:latin typeface="Fira Sans" pitchFamily="34"/>
            </a:endParaRPr>
          </a:p>
          <a:p>
            <a:pPr marL="0" lvl="0" indent="0">
              <a:lnSpc>
                <a:spcPct val="110000"/>
              </a:lnSpc>
              <a:buNone/>
            </a:pPr>
            <a:r>
              <a:rPr lang="en-GB" sz="2000" dirty="0">
                <a:solidFill>
                  <a:srgbClr val="FFFFFF"/>
                </a:solidFill>
                <a:latin typeface="Fira Sans" pitchFamily="34"/>
              </a:rPr>
              <a:t>We don’t have a way to attribute not-finishing to drivers or constructors or randomness!</a:t>
            </a:r>
          </a:p>
          <a:p>
            <a:pPr marL="0" lvl="0" indent="0">
              <a:lnSpc>
                <a:spcPct val="110000"/>
              </a:lnSpc>
              <a:buNone/>
            </a:pPr>
            <a:endParaRPr lang="en-GB" sz="2000" dirty="0">
              <a:solidFill>
                <a:srgbClr val="FFFFFF"/>
              </a:solidFill>
              <a:latin typeface="Fira Sans" pitchFamily="34"/>
            </a:endParaRPr>
          </a:p>
          <a:p>
            <a:pPr marL="0" lvl="0" indent="0">
              <a:lnSpc>
                <a:spcPct val="110000"/>
              </a:lnSpc>
              <a:buNone/>
            </a:pPr>
            <a:r>
              <a:rPr lang="en-GB" sz="2000" b="1" dirty="0">
                <a:solidFill>
                  <a:srgbClr val="FFFFFF"/>
                </a:solidFill>
                <a:latin typeface="Fira Sans" pitchFamily="34"/>
              </a:rPr>
              <a:t>SIMPLIFYING ASSUMPTION</a:t>
            </a:r>
          </a:p>
          <a:p>
            <a:pPr lvl="0">
              <a:lnSpc>
                <a:spcPct val="110000"/>
              </a:lnSpc>
            </a:pPr>
            <a:r>
              <a:rPr lang="en-US" sz="2000" dirty="0">
                <a:solidFill>
                  <a:srgbClr val="FFFFFF"/>
                </a:solidFill>
                <a:latin typeface="Fira Sans" pitchFamily="34"/>
              </a:rPr>
              <a:t>Look only at </a:t>
            </a:r>
            <a:r>
              <a:rPr lang="en-US" sz="2000" i="1" dirty="0">
                <a:solidFill>
                  <a:srgbClr val="FFFFFF"/>
                </a:solidFill>
                <a:latin typeface="Fira Sans" pitchFamily="34"/>
              </a:rPr>
              <a:t>finished</a:t>
            </a:r>
            <a:r>
              <a:rPr lang="en-US" sz="2000" dirty="0">
                <a:solidFill>
                  <a:srgbClr val="FFFFFF"/>
                </a:solidFill>
                <a:latin typeface="Fira Sans" pitchFamily="34"/>
              </a:rPr>
              <a:t> races</a:t>
            </a:r>
          </a:p>
          <a:p>
            <a:pPr marL="0" lvl="0" indent="0">
              <a:lnSpc>
                <a:spcPct val="110000"/>
              </a:lnSpc>
              <a:buNone/>
            </a:pPr>
            <a:endParaRPr lang="en-GB" sz="2000" dirty="0">
              <a:solidFill>
                <a:srgbClr val="FFFFFF"/>
              </a:solidFill>
              <a:latin typeface="Fira Sans" pitchFamily="34"/>
            </a:endParaRPr>
          </a:p>
        </p:txBody>
      </p:sp>
      <p:pic>
        <p:nvPicPr>
          <p:cNvPr id="10" name="Picture 9" descr="Chart, histogram&#10;&#10;Description automatically generated">
            <a:extLst>
              <a:ext uri="{FF2B5EF4-FFF2-40B4-BE49-F238E27FC236}">
                <a16:creationId xmlns:a16="http://schemas.microsoft.com/office/drawing/2014/main" id="{D2467500-1048-4646-B2C3-01BD86E62AB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70055" y="1947211"/>
            <a:ext cx="6372201" cy="4248134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4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hart&#10;&#10;Description automatically generated">
            <a:extLst>
              <a:ext uri="{FF2B5EF4-FFF2-40B4-BE49-F238E27FC236}">
                <a16:creationId xmlns:a16="http://schemas.microsoft.com/office/drawing/2014/main" id="{469DE03D-C4C5-4937-8A03-B47876C184E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81191" y="685794"/>
            <a:ext cx="8229617" cy="5486411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5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E7143E-CB4D-4270-B64D-76580D70D5B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38203" y="788763"/>
            <a:ext cx="10515600" cy="1325559"/>
          </a:xfrm>
        </p:spPr>
        <p:txBody>
          <a:bodyPr/>
          <a:lstStyle/>
          <a:p>
            <a:pPr lvl="0" algn="ctr">
              <a:lnSpc>
                <a:spcPct val="100000"/>
              </a:lnSpc>
            </a:pPr>
            <a:r>
              <a:rPr lang="en-GB" sz="4000" b="1" kern="0" dirty="0">
                <a:solidFill>
                  <a:srgbClr val="006388"/>
                </a:solidFill>
                <a:latin typeface="Fira Sans" pitchFamily="34"/>
                <a:ea typeface="Fira Code" pitchFamily="49"/>
              </a:rPr>
              <a:t>Which is a better performance?</a:t>
            </a:r>
            <a:endParaRPr lang="en-GB" sz="4000" dirty="0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E7143E-CB4D-4270-B64D-76580D70D5B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38203" y="788763"/>
            <a:ext cx="10515600" cy="1325559"/>
          </a:xfrm>
        </p:spPr>
        <p:txBody>
          <a:bodyPr/>
          <a:lstStyle/>
          <a:p>
            <a:pPr lvl="0" algn="ctr">
              <a:lnSpc>
                <a:spcPct val="100000"/>
              </a:lnSpc>
            </a:pPr>
            <a:r>
              <a:rPr lang="en-GB" sz="4000" b="1" kern="0" dirty="0">
                <a:solidFill>
                  <a:srgbClr val="006388"/>
                </a:solidFill>
                <a:latin typeface="Fira Sans" pitchFamily="34"/>
                <a:ea typeface="Fira Code" pitchFamily="49"/>
              </a:rPr>
              <a:t>Which is a better performance?</a:t>
            </a:r>
            <a:endParaRPr lang="en-GB" sz="4000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8DF6FF1C-7913-402B-8916-C8174BDC04E1}"/>
              </a:ext>
            </a:extLst>
          </p:cNvPr>
          <p:cNvSpPr txBox="1"/>
          <p:nvPr/>
        </p:nvSpPr>
        <p:spPr>
          <a:xfrm>
            <a:off x="838193" y="2945849"/>
            <a:ext cx="3957473" cy="3487843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ctr" anchorCtr="0" compatLnSpc="1">
            <a:normAutofit/>
          </a:bodyPr>
          <a:lstStyle/>
          <a:p>
            <a:pPr marL="0" marR="0" lvl="0" indent="0" algn="l" defTabSz="914400" rtl="0" fontAlgn="auto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4000" b="1" i="0" u="none" strike="noStrike" kern="0" cap="none" spc="0" baseline="0" dirty="0">
                <a:solidFill>
                  <a:srgbClr val="7F7F7F"/>
                </a:solidFill>
                <a:uFillTx/>
                <a:latin typeface="Fira Sans" pitchFamily="34"/>
                <a:ea typeface="Fira Code" pitchFamily="49"/>
              </a:rPr>
              <a:t>Finishing 14</a:t>
            </a:r>
            <a:r>
              <a:rPr lang="en-GB" sz="4000" b="1" i="0" u="none" strike="noStrike" kern="0" cap="none" spc="0" baseline="30000" dirty="0">
                <a:solidFill>
                  <a:srgbClr val="7F7F7F"/>
                </a:solidFill>
                <a:uFillTx/>
                <a:latin typeface="Fira Sans" pitchFamily="34"/>
                <a:ea typeface="Fira Code" pitchFamily="49"/>
              </a:rPr>
              <a:t>th</a:t>
            </a:r>
            <a:r>
              <a:rPr lang="en-GB" sz="4000" b="1" i="0" u="none" strike="noStrike" kern="0" cap="none" spc="0" baseline="0" dirty="0">
                <a:solidFill>
                  <a:srgbClr val="7F7F7F"/>
                </a:solidFill>
                <a:uFillTx/>
                <a:latin typeface="Fira Sans" pitchFamily="34"/>
                <a:ea typeface="Fira Code" pitchFamily="49"/>
              </a:rPr>
              <a:t> in a race where 20 people finish</a:t>
            </a:r>
            <a:endParaRPr lang="en-GB" sz="4000" b="0" i="0" u="none" strike="noStrike" kern="1200" cap="none" spc="0" baseline="0" dirty="0">
              <a:solidFill>
                <a:srgbClr val="7F7F7F"/>
              </a:solidFill>
              <a:uFillTx/>
              <a:latin typeface="Calibri Light"/>
            </a:endParaRP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CB69ADBE-A82B-4A39-987E-20BBA38F422D}"/>
              </a:ext>
            </a:extLst>
          </p:cNvPr>
          <p:cNvSpPr txBox="1">
            <a:spLocks/>
          </p:cNvSpPr>
          <p:nvPr/>
        </p:nvSpPr>
        <p:spPr>
          <a:xfrm>
            <a:off x="838193" y="2567413"/>
            <a:ext cx="3957473" cy="132555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ctr" anchorCtr="0" compatLnSpc="1">
            <a:normAutofit/>
          </a:bodyPr>
          <a:lstStyle>
            <a:lvl1pPr marL="0" marR="0" lvl="0" indent="0" algn="l" defTabSz="914400" rtl="0" fontAlgn="auto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US" sz="4400" b="0" i="0" u="none" strike="noStrike" kern="1200" cap="none" spc="0" baseline="0">
                <a:solidFill>
                  <a:srgbClr val="000000"/>
                </a:solidFill>
                <a:uFillTx/>
                <a:latin typeface="Calibri Light"/>
              </a:defRPr>
            </a:lvl1pPr>
          </a:lstStyle>
          <a:p>
            <a:pPr algn="ctr">
              <a:lnSpc>
                <a:spcPct val="100000"/>
              </a:lnSpc>
            </a:pPr>
            <a:r>
              <a:rPr lang="en-GB" sz="4000" b="1" kern="0" dirty="0">
                <a:solidFill>
                  <a:srgbClr val="006388"/>
                </a:solidFill>
                <a:latin typeface="Fira Sans" pitchFamily="34"/>
                <a:ea typeface="Fira Code" pitchFamily="49"/>
              </a:rPr>
              <a:t>A</a:t>
            </a:r>
            <a:endParaRPr lang="en-GB" sz="4000" dirty="0"/>
          </a:p>
        </p:txBody>
      </p:sp>
    </p:spTree>
    <p:extLst>
      <p:ext uri="{BB962C8B-B14F-4D97-AF65-F5344CB8AC3E}">
        <p14:creationId xmlns:p14="http://schemas.microsoft.com/office/powerpoint/2010/main" val="20425953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3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race car on a track&#10;&#10;Description automatically generated">
            <a:extLst>
              <a:ext uri="{FF2B5EF4-FFF2-40B4-BE49-F238E27FC236}">
                <a16:creationId xmlns:a16="http://schemas.microsoft.com/office/drawing/2014/main" id="{3EA1A843-36F3-4A04-95B8-65B1E7A5B4B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TextBox 5">
            <a:extLst>
              <a:ext uri="{FF2B5EF4-FFF2-40B4-BE49-F238E27FC236}">
                <a16:creationId xmlns:a16="http://schemas.microsoft.com/office/drawing/2014/main" id="{335C553F-2B04-4BD1-996A-1FDD8FD0DABA}"/>
              </a:ext>
            </a:extLst>
          </p:cNvPr>
          <p:cNvSpPr txBox="1"/>
          <p:nvPr/>
        </p:nvSpPr>
        <p:spPr>
          <a:xfrm>
            <a:off x="6950674" y="6596390"/>
            <a:ext cx="5241322" cy="261609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100" dirty="0">
                <a:solidFill>
                  <a:schemeClr val="bg1">
                    <a:lumMod val="95000"/>
                  </a:schemeClr>
                </a:solidFill>
                <a:latin typeface="Fira Sans" panose="020B0503050000020004" pitchFamily="34" charset="0"/>
                <a:ea typeface="Fira Sans" panose="020B0503050000020004" pitchFamily="34" charset="0"/>
              </a:rPr>
              <a:t>Photo by </a:t>
            </a:r>
            <a:r>
              <a:rPr lang="en-US" sz="1100" dirty="0">
                <a:solidFill>
                  <a:schemeClr val="bg1">
                    <a:lumMod val="95000"/>
                  </a:schemeClr>
                </a:solidFill>
                <a:latin typeface="Fira Sans" panose="020B0503050000020004" pitchFamily="34" charset="0"/>
                <a:ea typeface="Fira Sans" panose="020B0503050000020004" pitchFamily="34" charset="0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Bill Stephan</a:t>
            </a:r>
            <a:r>
              <a:rPr lang="en-US" sz="1100" dirty="0">
                <a:solidFill>
                  <a:schemeClr val="bg1">
                    <a:lumMod val="95000"/>
                  </a:schemeClr>
                </a:solidFill>
                <a:latin typeface="Fira Sans" panose="020B0503050000020004" pitchFamily="34" charset="0"/>
                <a:ea typeface="Fira Sans" panose="020B0503050000020004" pitchFamily="34" charset="0"/>
              </a:rPr>
              <a:t> on </a:t>
            </a:r>
            <a:r>
              <a:rPr lang="en-US" sz="1100" dirty="0" err="1">
                <a:solidFill>
                  <a:schemeClr val="bg1">
                    <a:lumMod val="95000"/>
                  </a:schemeClr>
                </a:solidFill>
                <a:latin typeface="Fira Sans" panose="020B0503050000020004" pitchFamily="34" charset="0"/>
                <a:ea typeface="Fira Sans" panose="020B0503050000020004" pitchFamily="34" charset="0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Unsplash</a:t>
            </a:r>
            <a:r>
              <a:rPr lang="en-US" sz="1100" dirty="0">
                <a:solidFill>
                  <a:schemeClr val="bg1">
                    <a:lumMod val="95000"/>
                  </a:schemeClr>
                </a:solidFill>
                <a:latin typeface="Fira Sans" panose="020B0503050000020004" pitchFamily="34" charset="0"/>
                <a:ea typeface="Fira Sans" panose="020B0503050000020004" pitchFamily="34" charset="0"/>
              </a:rPr>
              <a:t> </a:t>
            </a:r>
            <a:endParaRPr lang="en-GB" sz="1100" b="0" i="0" u="none" strike="noStrike" kern="1200" cap="none" spc="0" baseline="0" dirty="0">
              <a:solidFill>
                <a:schemeClr val="bg1">
                  <a:lumMod val="95000"/>
                </a:schemeClr>
              </a:solidFill>
              <a:uFillTx/>
              <a:latin typeface="Fira Sans" panose="020B0503050000020004" pitchFamily="34" charset="0"/>
              <a:ea typeface="Fira Sans" panose="020B0503050000020004" pitchFamily="34" charset="0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E7143E-CB4D-4270-B64D-76580D70D5B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38203" y="788763"/>
            <a:ext cx="10515600" cy="1325559"/>
          </a:xfrm>
        </p:spPr>
        <p:txBody>
          <a:bodyPr/>
          <a:lstStyle/>
          <a:p>
            <a:pPr lvl="0" algn="ctr">
              <a:lnSpc>
                <a:spcPct val="100000"/>
              </a:lnSpc>
            </a:pPr>
            <a:r>
              <a:rPr lang="en-GB" sz="4000" b="1" kern="0" dirty="0">
                <a:solidFill>
                  <a:srgbClr val="006388"/>
                </a:solidFill>
                <a:latin typeface="Fira Sans" pitchFamily="34"/>
                <a:ea typeface="Fira Code" pitchFamily="49"/>
              </a:rPr>
              <a:t>Which is a better performance?</a:t>
            </a:r>
            <a:endParaRPr lang="en-GB" sz="4000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8DF6FF1C-7913-402B-8916-C8174BDC04E1}"/>
              </a:ext>
            </a:extLst>
          </p:cNvPr>
          <p:cNvSpPr txBox="1"/>
          <p:nvPr/>
        </p:nvSpPr>
        <p:spPr>
          <a:xfrm>
            <a:off x="838193" y="2945849"/>
            <a:ext cx="3957473" cy="3487843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ctr" anchorCtr="0" compatLnSpc="1">
            <a:normAutofit/>
          </a:bodyPr>
          <a:lstStyle/>
          <a:p>
            <a:pPr marL="0" marR="0" lvl="0" indent="0" algn="l" defTabSz="914400" rtl="0" fontAlgn="auto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4000" b="1" i="0" u="none" strike="noStrike" kern="0" cap="none" spc="0" baseline="0" dirty="0">
                <a:solidFill>
                  <a:srgbClr val="7F7F7F"/>
                </a:solidFill>
                <a:uFillTx/>
                <a:latin typeface="Fira Sans" pitchFamily="34"/>
                <a:ea typeface="Fira Code" pitchFamily="49"/>
              </a:rPr>
              <a:t>Finishing 14</a:t>
            </a:r>
            <a:r>
              <a:rPr lang="en-GB" sz="4000" b="1" i="0" u="none" strike="noStrike" kern="0" cap="none" spc="0" baseline="30000" dirty="0">
                <a:solidFill>
                  <a:srgbClr val="7F7F7F"/>
                </a:solidFill>
                <a:uFillTx/>
                <a:latin typeface="Fira Sans" pitchFamily="34"/>
                <a:ea typeface="Fira Code" pitchFamily="49"/>
              </a:rPr>
              <a:t>th</a:t>
            </a:r>
            <a:r>
              <a:rPr lang="en-GB" sz="4000" b="1" i="0" u="none" strike="noStrike" kern="0" cap="none" spc="0" baseline="0" dirty="0">
                <a:solidFill>
                  <a:srgbClr val="7F7F7F"/>
                </a:solidFill>
                <a:uFillTx/>
                <a:latin typeface="Fira Sans" pitchFamily="34"/>
                <a:ea typeface="Fira Code" pitchFamily="49"/>
              </a:rPr>
              <a:t> in a race where 20 people finish</a:t>
            </a:r>
            <a:endParaRPr lang="en-GB" sz="4000" b="0" i="0" u="none" strike="noStrike" kern="1200" cap="none" spc="0" baseline="0" dirty="0">
              <a:solidFill>
                <a:srgbClr val="7F7F7F"/>
              </a:solidFill>
              <a:uFillTx/>
              <a:latin typeface="Calibri Light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A44FE92-0EEE-43B2-AA4D-8924D415C918}"/>
              </a:ext>
            </a:extLst>
          </p:cNvPr>
          <p:cNvSpPr txBox="1"/>
          <p:nvPr/>
        </p:nvSpPr>
        <p:spPr>
          <a:xfrm>
            <a:off x="7396330" y="2945849"/>
            <a:ext cx="3957473" cy="3487843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ctr" anchorCtr="0" compatLnSpc="1">
            <a:normAutofit/>
          </a:bodyPr>
          <a:lstStyle/>
          <a:p>
            <a:pPr marL="0" marR="0" lvl="0" indent="0" algn="l" defTabSz="914400" rtl="0" fontAlgn="auto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4000" b="1" i="0" u="none" strike="noStrike" kern="0" cap="none" spc="0" baseline="0" dirty="0">
                <a:solidFill>
                  <a:srgbClr val="7F7F7F"/>
                </a:solidFill>
                <a:uFillTx/>
                <a:latin typeface="Fira Sans" pitchFamily="34"/>
                <a:ea typeface="Fira Code" pitchFamily="49"/>
              </a:rPr>
              <a:t>Finishing 14</a:t>
            </a:r>
            <a:r>
              <a:rPr lang="en-GB" sz="4000" b="1" i="0" u="none" strike="noStrike" kern="0" cap="none" spc="0" baseline="30000" dirty="0">
                <a:solidFill>
                  <a:srgbClr val="7F7F7F"/>
                </a:solidFill>
                <a:uFillTx/>
                <a:latin typeface="Fira Sans" pitchFamily="34"/>
                <a:ea typeface="Fira Code" pitchFamily="49"/>
              </a:rPr>
              <a:t>th</a:t>
            </a:r>
            <a:r>
              <a:rPr lang="en-GB" sz="4000" b="1" i="0" u="none" strike="noStrike" kern="0" cap="none" spc="0" baseline="0" dirty="0">
                <a:solidFill>
                  <a:srgbClr val="7F7F7F"/>
                </a:solidFill>
                <a:uFillTx/>
                <a:latin typeface="Fira Sans" pitchFamily="34"/>
                <a:ea typeface="Fira Code" pitchFamily="49"/>
              </a:rPr>
              <a:t> in a race where 14 people finish</a:t>
            </a:r>
            <a:endParaRPr lang="en-GB" sz="4000" b="0" i="0" u="none" strike="noStrike" kern="1200" cap="none" spc="0" baseline="0" dirty="0">
              <a:solidFill>
                <a:srgbClr val="7F7F7F"/>
              </a:solidFill>
              <a:uFillTx/>
              <a:latin typeface="Calibri Light"/>
            </a:endParaRP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CB69ADBE-A82B-4A39-987E-20BBA38F422D}"/>
              </a:ext>
            </a:extLst>
          </p:cNvPr>
          <p:cNvSpPr txBox="1">
            <a:spLocks/>
          </p:cNvSpPr>
          <p:nvPr/>
        </p:nvSpPr>
        <p:spPr>
          <a:xfrm>
            <a:off x="838193" y="2567413"/>
            <a:ext cx="3957473" cy="132555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ctr" anchorCtr="0" compatLnSpc="1">
            <a:normAutofit/>
          </a:bodyPr>
          <a:lstStyle>
            <a:lvl1pPr marL="0" marR="0" lvl="0" indent="0" algn="l" defTabSz="914400" rtl="0" fontAlgn="auto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US" sz="4400" b="0" i="0" u="none" strike="noStrike" kern="1200" cap="none" spc="0" baseline="0">
                <a:solidFill>
                  <a:srgbClr val="000000"/>
                </a:solidFill>
                <a:uFillTx/>
                <a:latin typeface="Calibri Light"/>
              </a:defRPr>
            </a:lvl1pPr>
          </a:lstStyle>
          <a:p>
            <a:pPr algn="ctr">
              <a:lnSpc>
                <a:spcPct val="100000"/>
              </a:lnSpc>
            </a:pPr>
            <a:r>
              <a:rPr lang="en-GB" sz="4000" b="1" kern="0" dirty="0">
                <a:solidFill>
                  <a:srgbClr val="006388"/>
                </a:solidFill>
                <a:latin typeface="Fira Sans" pitchFamily="34"/>
                <a:ea typeface="Fira Code" pitchFamily="49"/>
              </a:rPr>
              <a:t>A</a:t>
            </a:r>
            <a:endParaRPr lang="en-GB" sz="4000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7793C3A1-5F9D-4103-8535-71E33C829DF3}"/>
              </a:ext>
            </a:extLst>
          </p:cNvPr>
          <p:cNvSpPr txBox="1">
            <a:spLocks/>
          </p:cNvSpPr>
          <p:nvPr/>
        </p:nvSpPr>
        <p:spPr>
          <a:xfrm>
            <a:off x="7396329" y="2567412"/>
            <a:ext cx="3957473" cy="132555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ctr" anchorCtr="0" compatLnSpc="1">
            <a:normAutofit/>
          </a:bodyPr>
          <a:lstStyle>
            <a:lvl1pPr marL="0" marR="0" lvl="0" indent="0" algn="l" defTabSz="914400" rtl="0" fontAlgn="auto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US" sz="4400" b="0" i="0" u="none" strike="noStrike" kern="1200" cap="none" spc="0" baseline="0">
                <a:solidFill>
                  <a:srgbClr val="000000"/>
                </a:solidFill>
                <a:uFillTx/>
                <a:latin typeface="Calibri Light"/>
              </a:defRPr>
            </a:lvl1pPr>
          </a:lstStyle>
          <a:p>
            <a:pPr algn="ctr">
              <a:lnSpc>
                <a:spcPct val="100000"/>
              </a:lnSpc>
            </a:pPr>
            <a:r>
              <a:rPr lang="en-GB" sz="4000" b="1" kern="0" dirty="0">
                <a:solidFill>
                  <a:srgbClr val="006388"/>
                </a:solidFill>
                <a:latin typeface="Fira Sans" pitchFamily="34"/>
                <a:ea typeface="Fira Code" pitchFamily="49"/>
              </a:rPr>
              <a:t>B</a:t>
            </a:r>
            <a:endParaRPr lang="en-GB" sz="4000" dirty="0"/>
          </a:p>
        </p:txBody>
      </p:sp>
    </p:spTree>
    <p:extLst>
      <p:ext uri="{BB962C8B-B14F-4D97-AF65-F5344CB8AC3E}">
        <p14:creationId xmlns:p14="http://schemas.microsoft.com/office/powerpoint/2010/main" val="53321905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47">
    <p:bg>
      <p:bgPr>
        <a:solidFill>
          <a:srgbClr val="00638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EBCE50-F954-4C89-86E7-F4458431D20C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>
              <a:lnSpc>
                <a:spcPct val="100000"/>
              </a:lnSpc>
            </a:pPr>
            <a:r>
              <a:rPr lang="en-GB" sz="5400" b="1" kern="0" dirty="0">
                <a:solidFill>
                  <a:srgbClr val="FFFFFF"/>
                </a:solidFill>
                <a:latin typeface="Fira Sans" pitchFamily="34"/>
                <a:ea typeface="Fira Code" pitchFamily="49"/>
              </a:rPr>
              <a:t>Solution: the proportion</a:t>
            </a:r>
            <a:endParaRPr lang="en-GB" sz="1800" kern="0" dirty="0">
              <a:solidFill>
                <a:srgbClr val="FFFFFF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1180BC-95E0-43C4-A598-70A14772CBE8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838203" y="1825627"/>
            <a:ext cx="7683497" cy="4667243"/>
          </a:xfrm>
        </p:spPr>
        <p:txBody>
          <a:bodyPr>
            <a:normAutofit/>
          </a:bodyPr>
          <a:lstStyle/>
          <a:p>
            <a:pPr marL="0" lvl="0" indent="0">
              <a:lnSpc>
                <a:spcPct val="120000"/>
              </a:lnSpc>
              <a:buNone/>
            </a:pPr>
            <a:r>
              <a:rPr lang="en-GB" b="1" dirty="0">
                <a:solidFill>
                  <a:srgbClr val="FFFFFF"/>
                </a:solidFill>
                <a:latin typeface="Fira Sans" pitchFamily="34"/>
              </a:rPr>
              <a:t>We measure performance as the </a:t>
            </a:r>
            <a:r>
              <a:rPr lang="en-GB" b="1" i="1" dirty="0">
                <a:solidFill>
                  <a:srgbClr val="FFFFFF"/>
                </a:solidFill>
                <a:latin typeface="Fira Sans" pitchFamily="34"/>
              </a:rPr>
              <a:t>proportion of drivers beaten</a:t>
            </a:r>
          </a:p>
          <a:p>
            <a:pPr lvl="0">
              <a:lnSpc>
                <a:spcPct val="120000"/>
              </a:lnSpc>
            </a:pPr>
            <a:r>
              <a:rPr lang="en-GB" dirty="0">
                <a:solidFill>
                  <a:srgbClr val="FFFFFF"/>
                </a:solidFill>
                <a:latin typeface="Fira Sans" pitchFamily="34"/>
              </a:rPr>
              <a:t>For each driver for each race, the proportion of drivers who finished behind the driver’s position</a:t>
            </a:r>
          </a:p>
          <a:p>
            <a:pPr>
              <a:lnSpc>
                <a:spcPct val="120000"/>
              </a:lnSpc>
            </a:pPr>
            <a:r>
              <a:rPr lang="en-GB" dirty="0">
                <a:solidFill>
                  <a:srgbClr val="FFFFFF"/>
                </a:solidFill>
                <a:latin typeface="Fira Sans" pitchFamily="34"/>
              </a:rPr>
              <a:t>Smooth this estimate using recommended procedure from the R package </a:t>
            </a:r>
            <a:r>
              <a:rPr lang="en-GB" dirty="0" err="1">
                <a:solidFill>
                  <a:srgbClr val="FFFFFF"/>
                </a:solidFill>
                <a:latin typeface="Fira Sans" pitchFamily="34"/>
              </a:rPr>
              <a:t>betareg</a:t>
            </a:r>
            <a:r>
              <a:rPr lang="en-GB" dirty="0">
                <a:solidFill>
                  <a:srgbClr val="FFFFFF"/>
                </a:solidFill>
                <a:latin typeface="Fira Sans" pitchFamily="34"/>
              </a:rPr>
              <a:t> </a:t>
            </a:r>
          </a:p>
          <a:p>
            <a:pPr marL="0" lvl="0" indent="0">
              <a:lnSpc>
                <a:spcPct val="120000"/>
              </a:lnSpc>
              <a:buNone/>
            </a:pPr>
            <a:endParaRPr lang="en-GB" b="1" dirty="0">
              <a:solidFill>
                <a:srgbClr val="FFFFFF"/>
              </a:solidFill>
              <a:latin typeface="Fira Code" pitchFamily="49"/>
              <a:ea typeface="Fira Code" pitchFamily="49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rgbClr val="00638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EBCE50-F954-4C89-86E7-F4458431D20C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>
              <a:lnSpc>
                <a:spcPct val="100000"/>
              </a:lnSpc>
            </a:pPr>
            <a:r>
              <a:rPr lang="en-GB" sz="5400" b="1" kern="0" dirty="0">
                <a:solidFill>
                  <a:srgbClr val="FFFFFF"/>
                </a:solidFill>
                <a:latin typeface="Fira Sans" pitchFamily="34"/>
                <a:ea typeface="Fira Code" pitchFamily="49"/>
              </a:rPr>
              <a:t>Solution: the proportion</a:t>
            </a:r>
            <a:endParaRPr lang="en-GB" sz="1800" kern="0" dirty="0">
              <a:solidFill>
                <a:srgbClr val="FFFFFF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44CF012-64DD-4D8E-AEE2-3635DBDBBAFF}"/>
              </a:ext>
            </a:extLst>
          </p:cNvPr>
          <p:cNvSpPr txBox="1"/>
          <p:nvPr/>
        </p:nvSpPr>
        <p:spPr>
          <a:xfrm>
            <a:off x="838203" y="1825627"/>
            <a:ext cx="10693763" cy="36194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>
              <a:lnSpc>
                <a:spcPct val="120000"/>
              </a:lnSpc>
              <a:buNone/>
            </a:pPr>
            <a:r>
              <a:rPr lang="en-US" sz="2400" dirty="0">
                <a:solidFill>
                  <a:schemeClr val="accent4">
                    <a:lumMod val="60000"/>
                    <a:lumOff val="40000"/>
                  </a:schemeClr>
                </a:solidFill>
                <a:latin typeface="Fira Code" pitchFamily="49"/>
                <a:ea typeface="Fira Code" pitchFamily="49"/>
              </a:rPr>
              <a:t>library</a:t>
            </a:r>
            <a:r>
              <a:rPr lang="en-US" sz="2400" dirty="0">
                <a:solidFill>
                  <a:schemeClr val="accent6">
                    <a:lumMod val="60000"/>
                    <a:lumOff val="40000"/>
                  </a:schemeClr>
                </a:solidFill>
                <a:latin typeface="Fira Code" pitchFamily="49"/>
                <a:ea typeface="Fira Code" pitchFamily="49"/>
              </a:rPr>
              <a:t>(</a:t>
            </a:r>
            <a:r>
              <a:rPr lang="en-US" sz="2400" dirty="0" err="1">
                <a:solidFill>
                  <a:srgbClr val="FFFFFF"/>
                </a:solidFill>
                <a:latin typeface="Fira Code" pitchFamily="49"/>
                <a:ea typeface="Fira Code" pitchFamily="49"/>
              </a:rPr>
              <a:t>tidyverse</a:t>
            </a:r>
            <a:r>
              <a:rPr lang="en-US" sz="2400" dirty="0">
                <a:solidFill>
                  <a:schemeClr val="accent6">
                    <a:lumMod val="60000"/>
                    <a:lumOff val="40000"/>
                  </a:schemeClr>
                </a:solidFill>
                <a:latin typeface="Fira Code" pitchFamily="49"/>
                <a:ea typeface="Fira Code" pitchFamily="49"/>
              </a:rPr>
              <a:t>)</a:t>
            </a:r>
          </a:p>
          <a:p>
            <a:pPr marL="0" lvl="0" indent="0">
              <a:lnSpc>
                <a:spcPct val="120000"/>
              </a:lnSpc>
              <a:buNone/>
            </a:pPr>
            <a:endParaRPr lang="en-US" sz="2400" dirty="0">
              <a:solidFill>
                <a:srgbClr val="FFFFFF"/>
              </a:solidFill>
              <a:latin typeface="Fira Code" pitchFamily="49"/>
              <a:ea typeface="Fira Code" pitchFamily="49"/>
            </a:endParaRPr>
          </a:p>
          <a:p>
            <a:pPr marL="0" lvl="0" indent="0">
              <a:lnSpc>
                <a:spcPct val="120000"/>
              </a:lnSpc>
              <a:buNone/>
            </a:pPr>
            <a:r>
              <a:rPr lang="en-US" sz="2400" dirty="0">
                <a:solidFill>
                  <a:srgbClr val="FFFFFF"/>
                </a:solidFill>
                <a:latin typeface="Fira Code" pitchFamily="49"/>
                <a:ea typeface="Fira Code" pitchFamily="49"/>
              </a:rPr>
              <a:t>f1_dat </a:t>
            </a:r>
            <a:r>
              <a:rPr lang="en-US" sz="2400" dirty="0">
                <a:solidFill>
                  <a:schemeClr val="accent4">
                    <a:lumMod val="60000"/>
                    <a:lumOff val="40000"/>
                  </a:schemeClr>
                </a:solidFill>
                <a:latin typeface="Fira Code" pitchFamily="49"/>
                <a:ea typeface="Fira Code" pitchFamily="49"/>
              </a:rPr>
              <a:t>%&gt;%</a:t>
            </a:r>
          </a:p>
          <a:p>
            <a:pPr marL="0" lvl="0" indent="0">
              <a:lnSpc>
                <a:spcPct val="120000"/>
              </a:lnSpc>
              <a:buNone/>
            </a:pPr>
            <a:r>
              <a:rPr lang="en-US" sz="2400" dirty="0">
                <a:solidFill>
                  <a:srgbClr val="FFFFFF"/>
                </a:solidFill>
                <a:latin typeface="Fira Code" pitchFamily="49"/>
                <a:ea typeface="Fira Code" pitchFamily="49"/>
              </a:rPr>
              <a:t>  </a:t>
            </a:r>
            <a:r>
              <a:rPr lang="en-US" sz="2400" dirty="0" err="1">
                <a:solidFill>
                  <a:schemeClr val="accent4">
                    <a:lumMod val="60000"/>
                    <a:lumOff val="40000"/>
                  </a:schemeClr>
                </a:solidFill>
                <a:latin typeface="Fira Code" pitchFamily="49"/>
                <a:ea typeface="Fira Code" pitchFamily="49"/>
              </a:rPr>
              <a:t>group_by</a:t>
            </a:r>
            <a:r>
              <a:rPr lang="en-US" sz="2400" dirty="0">
                <a:solidFill>
                  <a:schemeClr val="accent6">
                    <a:lumMod val="60000"/>
                    <a:lumOff val="40000"/>
                  </a:schemeClr>
                </a:solidFill>
                <a:latin typeface="Fira Code" pitchFamily="49"/>
                <a:ea typeface="Fira Code" pitchFamily="49"/>
              </a:rPr>
              <a:t>(</a:t>
            </a:r>
            <a:r>
              <a:rPr lang="en-US" sz="2400" dirty="0">
                <a:solidFill>
                  <a:srgbClr val="FFFFFF"/>
                </a:solidFill>
                <a:latin typeface="Fira Code" pitchFamily="49"/>
                <a:ea typeface="Fira Code" pitchFamily="49"/>
              </a:rPr>
              <a:t>year, round</a:t>
            </a:r>
            <a:r>
              <a:rPr lang="en-US" sz="2400" dirty="0">
                <a:solidFill>
                  <a:schemeClr val="accent6">
                    <a:lumMod val="60000"/>
                    <a:lumOff val="40000"/>
                  </a:schemeClr>
                </a:solidFill>
                <a:latin typeface="Fira Code" pitchFamily="49"/>
                <a:ea typeface="Fira Code" pitchFamily="49"/>
              </a:rPr>
              <a:t>)</a:t>
            </a:r>
            <a:r>
              <a:rPr lang="en-US" sz="2400" dirty="0">
                <a:solidFill>
                  <a:srgbClr val="FFFFFF"/>
                </a:solidFill>
                <a:latin typeface="Fira Code" pitchFamily="49"/>
                <a:ea typeface="Fira Code" pitchFamily="49"/>
              </a:rPr>
              <a:t> </a:t>
            </a:r>
            <a:r>
              <a:rPr lang="en-US" sz="2400" dirty="0">
                <a:solidFill>
                  <a:schemeClr val="accent4">
                    <a:lumMod val="60000"/>
                    <a:lumOff val="40000"/>
                  </a:schemeClr>
                </a:solidFill>
                <a:latin typeface="Fira Code" pitchFamily="49"/>
                <a:ea typeface="Fira Code" pitchFamily="49"/>
              </a:rPr>
              <a:t>%&gt;%</a:t>
            </a:r>
          </a:p>
          <a:p>
            <a:pPr marL="0" lvl="0" indent="0">
              <a:lnSpc>
                <a:spcPct val="120000"/>
              </a:lnSpc>
              <a:buNone/>
            </a:pPr>
            <a:r>
              <a:rPr lang="en-US" sz="2400" dirty="0">
                <a:solidFill>
                  <a:srgbClr val="FFFFFF"/>
                </a:solidFill>
                <a:latin typeface="Fira Code" pitchFamily="49"/>
                <a:ea typeface="Fira Code" pitchFamily="49"/>
              </a:rPr>
              <a:t>  </a:t>
            </a:r>
            <a:r>
              <a:rPr lang="en-US" sz="2400" dirty="0">
                <a:solidFill>
                  <a:schemeClr val="accent4">
                    <a:lumMod val="60000"/>
                    <a:lumOff val="40000"/>
                  </a:schemeClr>
                </a:solidFill>
                <a:latin typeface="Fira Code" pitchFamily="49"/>
                <a:ea typeface="Fira Code" pitchFamily="49"/>
              </a:rPr>
              <a:t>mutate</a:t>
            </a:r>
            <a:r>
              <a:rPr lang="en-US" sz="2400" dirty="0">
                <a:solidFill>
                  <a:schemeClr val="accent6">
                    <a:lumMod val="60000"/>
                    <a:lumOff val="40000"/>
                  </a:schemeClr>
                </a:solidFill>
                <a:latin typeface="Fira Code" pitchFamily="49"/>
                <a:ea typeface="Fira Code" pitchFamily="49"/>
              </a:rPr>
              <a:t>(</a:t>
            </a:r>
          </a:p>
          <a:p>
            <a:pPr marL="0" lvl="0" indent="0">
              <a:lnSpc>
                <a:spcPct val="120000"/>
              </a:lnSpc>
              <a:buNone/>
            </a:pPr>
            <a:r>
              <a:rPr lang="en-US" sz="2400" dirty="0">
                <a:solidFill>
                  <a:srgbClr val="FFFFFF"/>
                </a:solidFill>
                <a:latin typeface="Fira Code" pitchFamily="49"/>
                <a:ea typeface="Fira Code" pitchFamily="49"/>
              </a:rPr>
              <a:t>    </a:t>
            </a:r>
            <a:r>
              <a:rPr lang="en-US" sz="2400" dirty="0" err="1">
                <a:solidFill>
                  <a:srgbClr val="FFFFFF"/>
                </a:solidFill>
                <a:latin typeface="Fira Code" pitchFamily="49"/>
                <a:ea typeface="Fira Code" pitchFamily="49"/>
              </a:rPr>
              <a:t>position_prop</a:t>
            </a:r>
            <a:r>
              <a:rPr lang="en-US" sz="2400" dirty="0">
                <a:solidFill>
                  <a:srgbClr val="FFFFFF"/>
                </a:solidFill>
                <a:latin typeface="Fira Code" pitchFamily="49"/>
                <a:ea typeface="Fira Code" pitchFamily="49"/>
              </a:rPr>
              <a:t> = </a:t>
            </a:r>
            <a:r>
              <a:rPr lang="en-US" sz="2400" dirty="0">
                <a:solidFill>
                  <a:schemeClr val="accent6">
                    <a:lumMod val="60000"/>
                    <a:lumOff val="40000"/>
                  </a:schemeClr>
                </a:solidFill>
                <a:latin typeface="Fira Code" pitchFamily="49"/>
                <a:ea typeface="Fira Code" pitchFamily="49"/>
              </a:rPr>
              <a:t>(</a:t>
            </a:r>
            <a:r>
              <a:rPr lang="en-US" sz="2400" dirty="0">
                <a:solidFill>
                  <a:schemeClr val="accent4">
                    <a:lumMod val="60000"/>
                    <a:lumOff val="40000"/>
                  </a:schemeClr>
                </a:solidFill>
                <a:latin typeface="Fira Code" pitchFamily="49"/>
                <a:ea typeface="Fira Code" pitchFamily="49"/>
              </a:rPr>
              <a:t>n</a:t>
            </a:r>
            <a:r>
              <a:rPr lang="en-US" sz="2400" dirty="0">
                <a:solidFill>
                  <a:schemeClr val="accent6">
                    <a:lumMod val="60000"/>
                    <a:lumOff val="40000"/>
                  </a:schemeClr>
                </a:solidFill>
                <a:latin typeface="Fira Code" pitchFamily="49"/>
                <a:ea typeface="Fira Code" pitchFamily="49"/>
              </a:rPr>
              <a:t>()</a:t>
            </a:r>
            <a:r>
              <a:rPr lang="en-US" sz="2400" dirty="0">
                <a:solidFill>
                  <a:srgbClr val="FFFFFF"/>
                </a:solidFill>
                <a:latin typeface="Fira Code" pitchFamily="49"/>
                <a:ea typeface="Fira Code" pitchFamily="49"/>
              </a:rPr>
              <a:t> - position</a:t>
            </a:r>
            <a:r>
              <a:rPr lang="en-US" sz="2400" dirty="0">
                <a:solidFill>
                  <a:schemeClr val="accent6">
                    <a:lumMod val="60000"/>
                    <a:lumOff val="40000"/>
                  </a:schemeClr>
                </a:solidFill>
                <a:latin typeface="Fira Code" pitchFamily="49"/>
                <a:ea typeface="Fira Code" pitchFamily="49"/>
              </a:rPr>
              <a:t>)</a:t>
            </a:r>
            <a:r>
              <a:rPr lang="en-US" sz="2400" dirty="0">
                <a:solidFill>
                  <a:srgbClr val="FFFFFF"/>
                </a:solidFill>
                <a:latin typeface="Fira Code" pitchFamily="49"/>
                <a:ea typeface="Fira Code" pitchFamily="49"/>
              </a:rPr>
              <a:t> / </a:t>
            </a:r>
            <a:r>
              <a:rPr lang="en-US" sz="2400" dirty="0">
                <a:solidFill>
                  <a:schemeClr val="accent6">
                    <a:lumMod val="60000"/>
                    <a:lumOff val="40000"/>
                  </a:schemeClr>
                </a:solidFill>
                <a:latin typeface="Fira Code" pitchFamily="49"/>
                <a:ea typeface="Fira Code" pitchFamily="49"/>
              </a:rPr>
              <a:t>(</a:t>
            </a:r>
            <a:r>
              <a:rPr lang="en-US" sz="2400" dirty="0">
                <a:solidFill>
                  <a:schemeClr val="accent4">
                    <a:lumMod val="60000"/>
                    <a:lumOff val="40000"/>
                  </a:schemeClr>
                </a:solidFill>
                <a:latin typeface="Fira Code" pitchFamily="49"/>
                <a:ea typeface="Fira Code" pitchFamily="49"/>
              </a:rPr>
              <a:t>n</a:t>
            </a:r>
            <a:r>
              <a:rPr lang="en-US" sz="2400" dirty="0">
                <a:solidFill>
                  <a:schemeClr val="accent6">
                    <a:lumMod val="60000"/>
                    <a:lumOff val="40000"/>
                  </a:schemeClr>
                </a:solidFill>
                <a:latin typeface="Fira Code" pitchFamily="49"/>
                <a:ea typeface="Fira Code" pitchFamily="49"/>
              </a:rPr>
              <a:t>()</a:t>
            </a:r>
            <a:r>
              <a:rPr lang="en-US" sz="2400" dirty="0">
                <a:solidFill>
                  <a:srgbClr val="FFFFFF"/>
                </a:solidFill>
                <a:latin typeface="Fira Code" pitchFamily="49"/>
                <a:ea typeface="Fira Code" pitchFamily="49"/>
              </a:rPr>
              <a:t> - 1</a:t>
            </a:r>
            <a:r>
              <a:rPr lang="en-US" sz="2400" dirty="0">
                <a:solidFill>
                  <a:schemeClr val="accent6">
                    <a:lumMod val="60000"/>
                    <a:lumOff val="40000"/>
                  </a:schemeClr>
                </a:solidFill>
                <a:latin typeface="Fira Code" pitchFamily="49"/>
                <a:ea typeface="Fira Code" pitchFamily="49"/>
              </a:rPr>
              <a:t>)</a:t>
            </a:r>
            <a:r>
              <a:rPr lang="en-US" sz="2400" dirty="0">
                <a:solidFill>
                  <a:srgbClr val="FFFFFF"/>
                </a:solidFill>
                <a:latin typeface="Fira Code" pitchFamily="49"/>
                <a:ea typeface="Fira Code" pitchFamily="49"/>
              </a:rPr>
              <a:t>, </a:t>
            </a:r>
          </a:p>
          <a:p>
            <a:pPr marL="0" lvl="0" indent="0">
              <a:lnSpc>
                <a:spcPct val="120000"/>
              </a:lnSpc>
              <a:buNone/>
            </a:pPr>
            <a:r>
              <a:rPr lang="en-US" sz="2400" dirty="0">
                <a:solidFill>
                  <a:srgbClr val="FFFFFF"/>
                </a:solidFill>
                <a:latin typeface="Fira Code" pitchFamily="49"/>
                <a:ea typeface="Fira Code" pitchFamily="49"/>
              </a:rPr>
              <a:t>    </a:t>
            </a:r>
            <a:r>
              <a:rPr lang="en-US" sz="2400" dirty="0" err="1">
                <a:solidFill>
                  <a:srgbClr val="FFFFFF"/>
                </a:solidFill>
                <a:latin typeface="Fira Code" pitchFamily="49"/>
                <a:ea typeface="Fira Code" pitchFamily="49"/>
              </a:rPr>
              <a:t>prop_trans</a:t>
            </a:r>
            <a:r>
              <a:rPr lang="en-US" sz="2400" dirty="0">
                <a:solidFill>
                  <a:srgbClr val="FFFFFF"/>
                </a:solidFill>
                <a:latin typeface="Fira Code" pitchFamily="49"/>
                <a:ea typeface="Fira Code" pitchFamily="49"/>
              </a:rPr>
              <a:t> = </a:t>
            </a:r>
            <a:r>
              <a:rPr lang="en-US" sz="2400" dirty="0">
                <a:solidFill>
                  <a:schemeClr val="accent6">
                    <a:lumMod val="60000"/>
                    <a:lumOff val="40000"/>
                  </a:schemeClr>
                </a:solidFill>
                <a:latin typeface="Fira Code" pitchFamily="49"/>
                <a:ea typeface="Fira Code" pitchFamily="49"/>
              </a:rPr>
              <a:t>(</a:t>
            </a:r>
            <a:r>
              <a:rPr lang="en-US" sz="2400" dirty="0" err="1">
                <a:solidFill>
                  <a:srgbClr val="FFFFFF"/>
                </a:solidFill>
                <a:latin typeface="Fira Code" pitchFamily="49"/>
                <a:ea typeface="Fira Code" pitchFamily="49"/>
              </a:rPr>
              <a:t>position_prop</a:t>
            </a:r>
            <a:r>
              <a:rPr lang="en-US" sz="2400" dirty="0">
                <a:solidFill>
                  <a:srgbClr val="FFFFFF"/>
                </a:solidFill>
                <a:latin typeface="Fira Code" pitchFamily="49"/>
                <a:ea typeface="Fira Code" pitchFamily="49"/>
              </a:rPr>
              <a:t> * </a:t>
            </a:r>
            <a:r>
              <a:rPr lang="en-US" sz="2400" dirty="0">
                <a:solidFill>
                  <a:schemeClr val="accent6">
                    <a:lumMod val="60000"/>
                    <a:lumOff val="40000"/>
                  </a:schemeClr>
                </a:solidFill>
                <a:latin typeface="Fira Code" pitchFamily="49"/>
                <a:ea typeface="Fira Code" pitchFamily="49"/>
              </a:rPr>
              <a:t>(</a:t>
            </a:r>
            <a:r>
              <a:rPr lang="en-US" sz="2400" dirty="0">
                <a:solidFill>
                  <a:schemeClr val="accent4">
                    <a:lumMod val="60000"/>
                    <a:lumOff val="40000"/>
                  </a:schemeClr>
                </a:solidFill>
                <a:latin typeface="Fira Code" pitchFamily="49"/>
                <a:ea typeface="Fira Code" pitchFamily="49"/>
              </a:rPr>
              <a:t>n</a:t>
            </a:r>
            <a:r>
              <a:rPr lang="en-US" sz="2400" dirty="0">
                <a:solidFill>
                  <a:schemeClr val="accent6">
                    <a:lumMod val="60000"/>
                    <a:lumOff val="40000"/>
                  </a:schemeClr>
                </a:solidFill>
                <a:latin typeface="Fira Code" pitchFamily="49"/>
                <a:ea typeface="Fira Code" pitchFamily="49"/>
              </a:rPr>
              <a:t>()</a:t>
            </a:r>
            <a:r>
              <a:rPr lang="en-US" sz="2400" dirty="0">
                <a:solidFill>
                  <a:srgbClr val="FFFFFF"/>
                </a:solidFill>
                <a:latin typeface="Fira Code" pitchFamily="49"/>
                <a:ea typeface="Fira Code" pitchFamily="49"/>
              </a:rPr>
              <a:t> - 1</a:t>
            </a:r>
            <a:r>
              <a:rPr lang="en-US" sz="2400" dirty="0">
                <a:solidFill>
                  <a:schemeClr val="accent6">
                    <a:lumMod val="60000"/>
                    <a:lumOff val="40000"/>
                  </a:schemeClr>
                </a:solidFill>
                <a:latin typeface="Fira Code" pitchFamily="49"/>
                <a:ea typeface="Fira Code" pitchFamily="49"/>
              </a:rPr>
              <a:t>)</a:t>
            </a:r>
            <a:r>
              <a:rPr lang="en-US" sz="2400" dirty="0">
                <a:solidFill>
                  <a:srgbClr val="FFFFFF"/>
                </a:solidFill>
                <a:latin typeface="Fira Code" pitchFamily="49"/>
                <a:ea typeface="Fira Code" pitchFamily="49"/>
              </a:rPr>
              <a:t> + 0.5</a:t>
            </a:r>
            <a:r>
              <a:rPr lang="en-US" sz="2400" dirty="0">
                <a:solidFill>
                  <a:schemeClr val="accent6">
                    <a:lumMod val="60000"/>
                    <a:lumOff val="40000"/>
                  </a:schemeClr>
                </a:solidFill>
                <a:latin typeface="Fira Code" pitchFamily="49"/>
                <a:ea typeface="Fira Code" pitchFamily="49"/>
              </a:rPr>
              <a:t>)</a:t>
            </a:r>
            <a:r>
              <a:rPr lang="en-US" sz="2400" dirty="0">
                <a:solidFill>
                  <a:srgbClr val="FFFFFF"/>
                </a:solidFill>
                <a:latin typeface="Fira Code" pitchFamily="49"/>
                <a:ea typeface="Fira Code" pitchFamily="49"/>
              </a:rPr>
              <a:t> / </a:t>
            </a:r>
            <a:r>
              <a:rPr lang="en-US" sz="2400" dirty="0">
                <a:solidFill>
                  <a:schemeClr val="accent4">
                    <a:lumMod val="60000"/>
                    <a:lumOff val="40000"/>
                  </a:schemeClr>
                </a:solidFill>
                <a:latin typeface="Fira Code" pitchFamily="49"/>
                <a:ea typeface="Fira Code" pitchFamily="49"/>
              </a:rPr>
              <a:t>n</a:t>
            </a:r>
            <a:r>
              <a:rPr lang="en-US" sz="2400" dirty="0">
                <a:solidFill>
                  <a:schemeClr val="accent6">
                    <a:lumMod val="60000"/>
                    <a:lumOff val="40000"/>
                  </a:schemeClr>
                </a:solidFill>
                <a:latin typeface="Fira Code" pitchFamily="49"/>
                <a:ea typeface="Fira Code" pitchFamily="49"/>
              </a:rPr>
              <a:t>()</a:t>
            </a:r>
            <a:r>
              <a:rPr lang="en-US" sz="2400" dirty="0">
                <a:solidFill>
                  <a:srgbClr val="FFFFFF"/>
                </a:solidFill>
                <a:latin typeface="Fira Code" pitchFamily="49"/>
                <a:ea typeface="Fira Code" pitchFamily="49"/>
              </a:rPr>
              <a:t> </a:t>
            </a:r>
          </a:p>
          <a:p>
            <a:pPr marL="0" lvl="0" indent="0">
              <a:lnSpc>
                <a:spcPct val="120000"/>
              </a:lnSpc>
              <a:buNone/>
            </a:pPr>
            <a:r>
              <a:rPr lang="en-US" sz="2400" dirty="0">
                <a:solidFill>
                  <a:srgbClr val="FFFFFF"/>
                </a:solidFill>
                <a:latin typeface="Fira Code" pitchFamily="49"/>
                <a:ea typeface="Fira Code" pitchFamily="49"/>
              </a:rPr>
              <a:t>  </a:t>
            </a:r>
            <a:r>
              <a:rPr lang="en-US" sz="2400" dirty="0">
                <a:solidFill>
                  <a:schemeClr val="accent6">
                    <a:lumMod val="60000"/>
                    <a:lumOff val="40000"/>
                  </a:schemeClr>
                </a:solidFill>
                <a:latin typeface="Fira Code" pitchFamily="49"/>
                <a:ea typeface="Fira Code" pitchFamily="49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75227849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4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Chart&#10;&#10;Description automatically generated">
            <a:extLst>
              <a:ext uri="{FF2B5EF4-FFF2-40B4-BE49-F238E27FC236}">
                <a16:creationId xmlns:a16="http://schemas.microsoft.com/office/drawing/2014/main" id="{850D2126-82AC-43E8-88C0-2A7B72B4F31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81191" y="685794"/>
            <a:ext cx="8229617" cy="5486411"/>
          </a:xfrm>
          <a:prstGeom prst="rect">
            <a:avLst/>
          </a:prstGeom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638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7381F2-ED4A-4402-980D-E02B1BEDFAE2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38203" y="2766215"/>
            <a:ext cx="10515600" cy="1325559"/>
          </a:xfrm>
        </p:spPr>
        <p:txBody>
          <a:bodyPr anchorCtr="1"/>
          <a:lstStyle/>
          <a:p>
            <a:pPr lvl="0" algn="ctr">
              <a:lnSpc>
                <a:spcPct val="100000"/>
              </a:lnSpc>
            </a:pPr>
            <a:r>
              <a:rPr lang="en-GB" sz="5400" b="1" kern="0" dirty="0" err="1">
                <a:solidFill>
                  <a:srgbClr val="FFFFFF"/>
                </a:solidFill>
                <a:latin typeface="Fira Sans" pitchFamily="34"/>
                <a:ea typeface="Fira Code" pitchFamily="49"/>
              </a:rPr>
              <a:t>Modeling</a:t>
            </a:r>
            <a:r>
              <a:rPr lang="en-GB" sz="5400" b="1" kern="0" dirty="0">
                <a:solidFill>
                  <a:srgbClr val="FFFFFF"/>
                </a:solidFill>
                <a:latin typeface="Fira Sans" pitchFamily="34"/>
                <a:ea typeface="Fira Code" pitchFamily="49"/>
              </a:rPr>
              <a:t> performance</a:t>
            </a:r>
            <a:endParaRPr lang="en-GB" sz="1800" kern="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0156182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4DA4D0-46BE-4A8C-B927-23BC37DF0AC7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>
              <a:lnSpc>
                <a:spcPct val="100000"/>
              </a:lnSpc>
            </a:pPr>
            <a:r>
              <a:rPr lang="en-GB" sz="5400" b="1" kern="0" dirty="0">
                <a:solidFill>
                  <a:srgbClr val="006388"/>
                </a:solidFill>
                <a:latin typeface="Fira Sans" pitchFamily="34"/>
                <a:ea typeface="Fira Code" pitchFamily="49"/>
              </a:rPr>
              <a:t>Model for a proportion</a:t>
            </a:r>
            <a:endParaRPr lang="en-GB" sz="1800" kern="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D7EAA4C1-AC48-4F46-848B-1E9389BFC07B}"/>
                  </a:ext>
                </a:extLst>
              </p:cNvPr>
              <p:cNvSpPr txBox="1">
                <a:spLocks noGrp="1"/>
              </p:cNvSpPr>
              <p:nvPr>
                <p:ph idx="1"/>
              </p:nvPr>
            </p:nvSpPr>
            <p:spPr>
              <a:xfrm>
                <a:off x="838203" y="1825627"/>
                <a:ext cx="10515600" cy="4785238"/>
              </a:xfrm>
            </p:spPr>
            <p:txBody>
              <a:bodyPr/>
              <a:lstStyle/>
              <a:p>
                <a:pPr lvl="0">
                  <a:lnSpc>
                    <a:spcPct val="100000"/>
                  </a:lnSpc>
                </a:pPr>
                <a:r>
                  <a:rPr lang="en-GB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Fira Sans" pitchFamily="34"/>
                    <a:ea typeface="Fira Code" pitchFamily="49"/>
                  </a:rPr>
                  <a:t>We use Beta regression (Ferrari &amp; </a:t>
                </a:r>
                <a:r>
                  <a:rPr lang="en-GB" dirty="0" err="1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Fira Sans" pitchFamily="34"/>
                    <a:ea typeface="Fira Code" pitchFamily="49"/>
                  </a:rPr>
                  <a:t>Cribari</a:t>
                </a:r>
                <a:r>
                  <a:rPr lang="en-GB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Fira Sans" pitchFamily="34"/>
                    <a:ea typeface="Fira Code" pitchFamily="49"/>
                  </a:rPr>
                  <a:t>-Neto, 2004)</a:t>
                </a:r>
              </a:p>
              <a:p>
                <a:pPr lvl="0">
                  <a:lnSpc>
                    <a:spcPct val="100000"/>
                  </a:lnSpc>
                </a:pPr>
                <a:r>
                  <a:rPr lang="en-GB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Fira Sans" pitchFamily="34"/>
                    <a:ea typeface="Fira Code" pitchFamily="49"/>
                  </a:rPr>
                  <a:t>Similar to exponential-family generalized linear model</a:t>
                </a:r>
              </a:p>
              <a:p>
                <a:pPr lvl="0">
                  <a:lnSpc>
                    <a:spcPct val="100000"/>
                  </a:lnSpc>
                </a:pPr>
                <a:r>
                  <a:rPr lang="en-GB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Fira Sans" pitchFamily="34"/>
                    <a:ea typeface="Fira Code" pitchFamily="49"/>
                  </a:rPr>
                  <a:t>Outcome distribution: Beta with non-standard parameterization (mean and precision parameters)</a:t>
                </a:r>
              </a:p>
              <a:p>
                <a:pPr lvl="0">
                  <a:lnSpc>
                    <a:spcPct val="100000"/>
                  </a:lnSpc>
                </a:pPr>
                <a:endParaRPr lang="en-GB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Fira Sans" pitchFamily="34"/>
                  <a:ea typeface="Fira Code" pitchFamily="49"/>
                </a:endParaRPr>
              </a:p>
              <a:p>
                <a:pPr marL="0" lvl="0" indent="0">
                  <a:lnSpc>
                    <a:spcPct val="100000"/>
                  </a:lnSpc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b="0" i="1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Cambria Math" panose="02040503050406030204" pitchFamily="18" charset="0"/>
                          <a:ea typeface="Fira Code" pitchFamily="49"/>
                        </a:rPr>
                        <m:t>𝑝</m:t>
                      </m:r>
                      <m:d>
                        <m:dPr>
                          <m:ctrlPr>
                            <a:rPr lang="en-GB" b="0" i="1" smtClean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panose="02040503050406030204" pitchFamily="18" charset="0"/>
                              <a:ea typeface="Fira Code" pitchFamily="49"/>
                            </a:rPr>
                          </m:ctrlPr>
                        </m:dPr>
                        <m:e>
                          <m:r>
                            <a:rPr lang="en-GB" b="0" i="1" smtClean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panose="02040503050406030204" pitchFamily="18" charset="0"/>
                              <a:ea typeface="Fira Code" pitchFamily="49"/>
                            </a:rPr>
                            <m:t>𝑦</m:t>
                          </m:r>
                        </m:e>
                      </m:d>
                      <m:r>
                        <a:rPr lang="en-GB" b="0" i="1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Cambria Math" panose="02040503050406030204" pitchFamily="18" charset="0"/>
                          <a:ea typeface="Fira Code" pitchFamily="49"/>
                        </a:rPr>
                        <m:t>=</m:t>
                      </m:r>
                      <m:r>
                        <a:rPr lang="en-GB" b="0" i="1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Cambria Math" panose="02040503050406030204" pitchFamily="18" charset="0"/>
                          <a:ea typeface="Fira Code" pitchFamily="49"/>
                        </a:rPr>
                        <m:t>𝐵𝑒𝑡𝑎</m:t>
                      </m:r>
                      <m:d>
                        <m:dPr>
                          <m:ctrlPr>
                            <a:rPr lang="en-GB" b="0" i="1" smtClean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panose="02040503050406030204" pitchFamily="18" charset="0"/>
                              <a:ea typeface="Fira Code" pitchFamily="49"/>
                            </a:rPr>
                          </m:ctrlPr>
                        </m:dPr>
                        <m:e>
                          <m:r>
                            <a:rPr lang="en-GB" b="0" i="1" smtClean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panose="02040503050406030204" pitchFamily="18" charset="0"/>
                              <a:ea typeface="Fira Code" pitchFamily="49"/>
                            </a:rPr>
                            <m:t>𝜇</m:t>
                          </m:r>
                          <m:r>
                            <a:rPr lang="en-GB" b="0" i="1" smtClean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panose="02040503050406030204" pitchFamily="18" charset="0"/>
                              <a:ea typeface="Fira Code" pitchFamily="49"/>
                            </a:rPr>
                            <m:t>, </m:t>
                          </m:r>
                          <m:r>
                            <a:rPr lang="en-GB" b="0" i="1" smtClean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panose="02040503050406030204" pitchFamily="18" charset="0"/>
                              <a:ea typeface="Fira Code" pitchFamily="49"/>
                            </a:rPr>
                            <m:t>𝜙</m:t>
                          </m:r>
                        </m:e>
                      </m:d>
                      <m:r>
                        <a:rPr lang="en-GB" b="0" i="1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Cambria Math" panose="02040503050406030204" pitchFamily="18" charset="0"/>
                          <a:ea typeface="Fira Code" pitchFamily="49"/>
                        </a:rPr>
                        <m:t>=</m:t>
                      </m:r>
                      <m:f>
                        <m:fPr>
                          <m:ctrlPr>
                            <a:rPr lang="en-GB" b="0" i="1" smtClean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panose="02040503050406030204" pitchFamily="18" charset="0"/>
                              <a:ea typeface="Fira Code" pitchFamily="49"/>
                            </a:rPr>
                          </m:ctrlPr>
                        </m:fPr>
                        <m:num>
                          <m:r>
                            <m:rPr>
                              <m:sty m:val="p"/>
                            </m:rPr>
                            <a:rPr lang="en-GB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panose="02040503050406030204" pitchFamily="18" charset="0"/>
                              <a:ea typeface="Fira Code" pitchFamily="49"/>
                            </a:rPr>
                            <m:t>Γ</m:t>
                          </m:r>
                          <m:d>
                            <m:dPr>
                              <m:ctrlPr>
                                <a:rPr lang="en-GB" i="1">
                                  <a:solidFill>
                                    <a:schemeClr val="tx1">
                                      <a:lumMod val="75000"/>
                                      <a:lumOff val="25000"/>
                                    </a:schemeClr>
                                  </a:solidFill>
                                  <a:latin typeface="Cambria Math" panose="02040503050406030204" pitchFamily="18" charset="0"/>
                                  <a:ea typeface="Fira Code" pitchFamily="49"/>
                                </a:rPr>
                              </m:ctrlPr>
                            </m:dPr>
                            <m:e>
                              <m:r>
                                <a:rPr lang="en-GB" i="1">
                                  <a:solidFill>
                                    <a:schemeClr val="tx1">
                                      <a:lumMod val="75000"/>
                                      <a:lumOff val="25000"/>
                                    </a:schemeClr>
                                  </a:solidFill>
                                  <a:latin typeface="Cambria Math" panose="02040503050406030204" pitchFamily="18" charset="0"/>
                                  <a:ea typeface="Fira Code" pitchFamily="49"/>
                                </a:rPr>
                                <m:t>𝜙</m:t>
                              </m:r>
                            </m:e>
                          </m:d>
                        </m:num>
                        <m:den>
                          <m:r>
                            <m:rPr>
                              <m:sty m:val="p"/>
                            </m:rPr>
                            <a:rPr lang="en-GB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panose="02040503050406030204" pitchFamily="18" charset="0"/>
                              <a:ea typeface="Fira Code" pitchFamily="49"/>
                            </a:rPr>
                            <m:t>Γ</m:t>
                          </m:r>
                          <m:d>
                            <m:dPr>
                              <m:ctrlPr>
                                <a:rPr lang="en-GB" i="1">
                                  <a:solidFill>
                                    <a:schemeClr val="tx1">
                                      <a:lumMod val="75000"/>
                                      <a:lumOff val="25000"/>
                                    </a:schemeClr>
                                  </a:solidFill>
                                  <a:latin typeface="Cambria Math" panose="02040503050406030204" pitchFamily="18" charset="0"/>
                                  <a:ea typeface="Fira Code" pitchFamily="49"/>
                                </a:rPr>
                              </m:ctrlPr>
                            </m:dPr>
                            <m:e>
                              <m:r>
                                <a:rPr lang="en-GB" b="0" i="1" smtClean="0">
                                  <a:solidFill>
                                    <a:schemeClr val="tx1">
                                      <a:lumMod val="75000"/>
                                      <a:lumOff val="25000"/>
                                    </a:schemeClr>
                                  </a:solidFill>
                                  <a:latin typeface="Cambria Math" panose="02040503050406030204" pitchFamily="18" charset="0"/>
                                  <a:ea typeface="Fira Code" pitchFamily="49"/>
                                </a:rPr>
                                <m:t>𝜇</m:t>
                              </m:r>
                              <m:r>
                                <a:rPr lang="en-GB" i="1">
                                  <a:solidFill>
                                    <a:schemeClr val="tx1">
                                      <a:lumMod val="75000"/>
                                      <a:lumOff val="25000"/>
                                    </a:schemeClr>
                                  </a:solidFill>
                                  <a:latin typeface="Cambria Math" panose="02040503050406030204" pitchFamily="18" charset="0"/>
                                  <a:ea typeface="Fira Code" pitchFamily="49"/>
                                </a:rPr>
                                <m:t>𝜙</m:t>
                              </m:r>
                            </m:e>
                          </m:d>
                          <m:r>
                            <m:rPr>
                              <m:sty m:val="p"/>
                            </m:rPr>
                            <a:rPr lang="en-GB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panose="02040503050406030204" pitchFamily="18" charset="0"/>
                              <a:ea typeface="Fira Code" pitchFamily="49"/>
                            </a:rPr>
                            <m:t>Γ</m:t>
                          </m:r>
                          <m:d>
                            <m:dPr>
                              <m:ctrlPr>
                                <a:rPr lang="en-GB" i="1">
                                  <a:solidFill>
                                    <a:schemeClr val="tx1">
                                      <a:lumMod val="75000"/>
                                      <a:lumOff val="25000"/>
                                    </a:schemeClr>
                                  </a:solidFill>
                                  <a:latin typeface="Cambria Math" panose="02040503050406030204" pitchFamily="18" charset="0"/>
                                  <a:ea typeface="Fira Code" pitchFamily="49"/>
                                </a:rPr>
                              </m:ctrlPr>
                            </m:dPr>
                            <m:e>
                              <m:d>
                                <m:dPr>
                                  <m:ctrlPr>
                                    <a:rPr lang="en-GB" b="0" i="1" smtClean="0">
                                      <a:solidFill>
                                        <a:schemeClr val="tx1">
                                          <a:lumMod val="75000"/>
                                          <a:lumOff val="25000"/>
                                        </a:schemeClr>
                                      </a:solidFill>
                                      <a:latin typeface="Cambria Math" panose="02040503050406030204" pitchFamily="18" charset="0"/>
                                      <a:ea typeface="Fira Code" pitchFamily="49"/>
                                    </a:rPr>
                                  </m:ctrlPr>
                                </m:dPr>
                                <m:e>
                                  <m:r>
                                    <a:rPr lang="en-GB" b="0" i="1" smtClean="0">
                                      <a:solidFill>
                                        <a:schemeClr val="tx1">
                                          <a:lumMod val="75000"/>
                                          <a:lumOff val="25000"/>
                                        </a:schemeClr>
                                      </a:solidFill>
                                      <a:latin typeface="Cambria Math" panose="02040503050406030204" pitchFamily="18" charset="0"/>
                                      <a:ea typeface="Fira Code" pitchFamily="49"/>
                                    </a:rPr>
                                    <m:t>1−</m:t>
                                  </m:r>
                                  <m:r>
                                    <a:rPr lang="en-GB" b="0" i="1" smtClean="0">
                                      <a:solidFill>
                                        <a:schemeClr val="tx1">
                                          <a:lumMod val="75000"/>
                                          <a:lumOff val="25000"/>
                                        </a:schemeClr>
                                      </a:solidFill>
                                      <a:latin typeface="Cambria Math" panose="02040503050406030204" pitchFamily="18" charset="0"/>
                                      <a:ea typeface="Fira Code" pitchFamily="49"/>
                                    </a:rPr>
                                    <m:t>𝜇</m:t>
                                  </m:r>
                                </m:e>
                              </m:d>
                              <m:r>
                                <a:rPr lang="en-GB" i="1">
                                  <a:solidFill>
                                    <a:schemeClr val="tx1">
                                      <a:lumMod val="75000"/>
                                      <a:lumOff val="25000"/>
                                    </a:schemeClr>
                                  </a:solidFill>
                                  <a:latin typeface="Cambria Math" panose="02040503050406030204" pitchFamily="18" charset="0"/>
                                  <a:ea typeface="Fira Code" pitchFamily="49"/>
                                </a:rPr>
                                <m:t>𝜙</m:t>
                              </m:r>
                            </m:e>
                          </m:d>
                        </m:den>
                      </m:f>
                      <m:sSup>
                        <m:sSupPr>
                          <m:ctrlPr>
                            <a:rPr lang="en-GB" b="0" i="1" smtClean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panose="02040503050406030204" pitchFamily="18" charset="0"/>
                              <a:ea typeface="Fira Code" pitchFamily="49"/>
                            </a:rPr>
                          </m:ctrlPr>
                        </m:sSupPr>
                        <m:e>
                          <m:r>
                            <a:rPr lang="en-GB" b="0" i="1" smtClean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panose="02040503050406030204" pitchFamily="18" charset="0"/>
                              <a:ea typeface="Fira Code" pitchFamily="49"/>
                            </a:rPr>
                            <m:t>𝑦</m:t>
                          </m:r>
                        </m:e>
                        <m:sup>
                          <m:r>
                            <a:rPr lang="en-GB" b="0" i="1" smtClean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panose="02040503050406030204" pitchFamily="18" charset="0"/>
                              <a:ea typeface="Fira Code" pitchFamily="49"/>
                            </a:rPr>
                            <m:t>𝜇𝜙</m:t>
                          </m:r>
                          <m:r>
                            <a:rPr lang="en-GB" b="0" i="1" smtClean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panose="02040503050406030204" pitchFamily="18" charset="0"/>
                              <a:ea typeface="Fira Code" pitchFamily="49"/>
                            </a:rPr>
                            <m:t>−1</m:t>
                          </m:r>
                        </m:sup>
                      </m:sSup>
                      <m:sSup>
                        <m:sSupPr>
                          <m:ctrlPr>
                            <a:rPr lang="en-GB" b="0" i="1" smtClean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panose="02040503050406030204" pitchFamily="18" charset="0"/>
                              <a:ea typeface="Fira Code" pitchFamily="49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en-GB" b="0" i="1" smtClean="0">
                                  <a:solidFill>
                                    <a:schemeClr val="tx1">
                                      <a:lumMod val="75000"/>
                                      <a:lumOff val="25000"/>
                                    </a:schemeClr>
                                  </a:solidFill>
                                  <a:latin typeface="Cambria Math" panose="02040503050406030204" pitchFamily="18" charset="0"/>
                                  <a:ea typeface="Fira Code" pitchFamily="49"/>
                                </a:rPr>
                              </m:ctrlPr>
                            </m:dPr>
                            <m:e>
                              <m:r>
                                <a:rPr lang="en-GB" b="0" i="1" smtClean="0">
                                  <a:solidFill>
                                    <a:schemeClr val="tx1">
                                      <a:lumMod val="75000"/>
                                      <a:lumOff val="25000"/>
                                    </a:schemeClr>
                                  </a:solidFill>
                                  <a:latin typeface="Cambria Math" panose="02040503050406030204" pitchFamily="18" charset="0"/>
                                  <a:ea typeface="Fira Code" pitchFamily="49"/>
                                </a:rPr>
                                <m:t>1−</m:t>
                              </m:r>
                              <m:r>
                                <a:rPr lang="en-GB" b="0" i="1" smtClean="0">
                                  <a:solidFill>
                                    <a:schemeClr val="tx1">
                                      <a:lumMod val="75000"/>
                                      <a:lumOff val="25000"/>
                                    </a:schemeClr>
                                  </a:solidFill>
                                  <a:latin typeface="Cambria Math" panose="02040503050406030204" pitchFamily="18" charset="0"/>
                                  <a:ea typeface="Fira Code" pitchFamily="49"/>
                                </a:rPr>
                                <m:t>𝑦</m:t>
                              </m:r>
                            </m:e>
                          </m:d>
                        </m:e>
                        <m:sup>
                          <m:d>
                            <m:dPr>
                              <m:ctrlPr>
                                <a:rPr lang="en-GB" b="0" i="1" smtClean="0">
                                  <a:solidFill>
                                    <a:schemeClr val="tx1">
                                      <a:lumMod val="75000"/>
                                      <a:lumOff val="25000"/>
                                    </a:schemeClr>
                                  </a:solidFill>
                                  <a:latin typeface="Cambria Math" panose="02040503050406030204" pitchFamily="18" charset="0"/>
                                  <a:ea typeface="Fira Code" pitchFamily="49"/>
                                </a:rPr>
                              </m:ctrlPr>
                            </m:dPr>
                            <m:e>
                              <m:r>
                                <a:rPr lang="en-GB" b="0" i="1" smtClean="0">
                                  <a:solidFill>
                                    <a:schemeClr val="tx1">
                                      <a:lumMod val="75000"/>
                                      <a:lumOff val="25000"/>
                                    </a:schemeClr>
                                  </a:solidFill>
                                  <a:latin typeface="Cambria Math" panose="02040503050406030204" pitchFamily="18" charset="0"/>
                                  <a:ea typeface="Fira Code" pitchFamily="49"/>
                                </a:rPr>
                                <m:t>1−</m:t>
                              </m:r>
                              <m:r>
                                <a:rPr lang="en-GB" b="0" i="1" smtClean="0">
                                  <a:solidFill>
                                    <a:schemeClr val="tx1">
                                      <a:lumMod val="75000"/>
                                      <a:lumOff val="25000"/>
                                    </a:schemeClr>
                                  </a:solidFill>
                                  <a:latin typeface="Cambria Math" panose="02040503050406030204" pitchFamily="18" charset="0"/>
                                  <a:ea typeface="Fira Code" pitchFamily="49"/>
                                </a:rPr>
                                <m:t>𝜇</m:t>
                              </m:r>
                            </m:e>
                          </m:d>
                          <m:r>
                            <a:rPr lang="en-GB" b="0" i="1" smtClean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panose="02040503050406030204" pitchFamily="18" charset="0"/>
                              <a:ea typeface="Fira Code" pitchFamily="49"/>
                            </a:rPr>
                            <m:t>𝜙</m:t>
                          </m:r>
                          <m:r>
                            <a:rPr lang="en-GB" b="0" i="1" smtClean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panose="02040503050406030204" pitchFamily="18" charset="0"/>
                              <a:ea typeface="Fira Code" pitchFamily="49"/>
                            </a:rPr>
                            <m:t>−1</m:t>
                          </m:r>
                        </m:sup>
                      </m:sSup>
                    </m:oMath>
                  </m:oMathPara>
                </a14:m>
                <a:endParaRPr lang="en-GB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Fira Sans" pitchFamily="34"/>
                  <a:ea typeface="Fira Code" pitchFamily="49"/>
                </a:endParaRPr>
              </a:p>
              <a:p>
                <a:pPr lvl="0">
                  <a:lnSpc>
                    <a:spcPct val="100000"/>
                  </a:lnSpc>
                </a:pPr>
                <a:endParaRPr lang="en-GB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Fira Sans" pitchFamily="34"/>
                  <a:ea typeface="Fira Code" pitchFamily="49"/>
                </a:endParaRPr>
              </a:p>
              <a:p>
                <a:pPr lvl="0">
                  <a:lnSpc>
                    <a:spcPct val="100000"/>
                  </a:lnSpc>
                </a:pPr>
                <a:r>
                  <a:rPr lang="en-GB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Fira Sans" pitchFamily="34"/>
                    <a:ea typeface="Fira Code" pitchFamily="49"/>
                  </a:rPr>
                  <a:t>We make a linear model for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GB" b="0" i="0" smtClean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Cambria Math" panose="02040503050406030204" pitchFamily="18" charset="0"/>
                        <a:ea typeface="Fira Code" pitchFamily="49"/>
                      </a:rPr>
                      <m:t>logit</m:t>
                    </m:r>
                    <m:r>
                      <a:rPr lang="en-GB" b="0" i="0" smtClean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Cambria Math" panose="02040503050406030204" pitchFamily="18" charset="0"/>
                        <a:ea typeface="Fira Code" pitchFamily="49"/>
                      </a:rPr>
                      <m:t>(</m:t>
                    </m:r>
                    <m:r>
                      <a:rPr lang="en-GB" b="0" i="1" smtClean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Cambria Math" panose="02040503050406030204" pitchFamily="18" charset="0"/>
                        <a:ea typeface="Fira Code" pitchFamily="49"/>
                      </a:rPr>
                      <m:t>𝜇</m:t>
                    </m:r>
                    <m:r>
                      <a:rPr lang="en-GB" b="0" i="1" smtClean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Cambria Math" panose="02040503050406030204" pitchFamily="18" charset="0"/>
                        <a:ea typeface="Fira Code" pitchFamily="49"/>
                      </a:rPr>
                      <m:t>)</m:t>
                    </m:r>
                  </m:oMath>
                </a14:m>
                <a:endParaRPr lang="en-GB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Fira Sans" pitchFamily="34"/>
                  <a:ea typeface="Fira Code" pitchFamily="49"/>
                </a:endParaRPr>
              </a:p>
              <a:p>
                <a:pPr lvl="0">
                  <a:lnSpc>
                    <a:spcPct val="100000"/>
                  </a:lnSpc>
                </a:pPr>
                <a:endParaRPr lang="en-GB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Fira Sans" pitchFamily="34"/>
                  <a:ea typeface="Fira Code" pitchFamily="49"/>
                </a:endParaRPr>
              </a:p>
              <a:p>
                <a:pPr marL="0" lvl="0" indent="0">
                  <a:lnSpc>
                    <a:spcPct val="100000"/>
                  </a:lnSpc>
                  <a:buNone/>
                </a:pPr>
                <a:endParaRPr lang="en-GB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Fira Sans" pitchFamily="34"/>
                  <a:ea typeface="Fira Code" pitchFamily="49"/>
                </a:endParaRPr>
              </a:p>
              <a:p>
                <a:pPr lvl="0">
                  <a:lnSpc>
                    <a:spcPct val="100000"/>
                  </a:lnSpc>
                </a:pPr>
                <a:endParaRPr lang="en-US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Fira Sans" pitchFamily="34"/>
                  <a:ea typeface="Fira Code" pitchFamily="49"/>
                </a:endParaRPr>
              </a:p>
              <a:p>
                <a:pPr lvl="0">
                  <a:lnSpc>
                    <a:spcPct val="100000"/>
                  </a:lnSpc>
                </a:pPr>
                <a:endParaRPr lang="en-US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Fira Sans" pitchFamily="34"/>
                  <a:ea typeface="Fira Code" pitchFamily="49"/>
                </a:endParaRP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D7EAA4C1-AC48-4F46-848B-1E9389BFC07B}"/>
                  </a:ext>
                </a:extLst>
              </p:cNvPr>
              <p:cNvSpPr txBox="1"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3" y="1825627"/>
                <a:ext cx="10515600" cy="4785238"/>
              </a:xfrm>
              <a:blipFill>
                <a:blip r:embed="rId2"/>
                <a:stretch>
                  <a:fillRect l="-1043" t="-1274" b="-1401"/>
                </a:stretch>
              </a:blipFill>
            </p:spPr>
            <p:txBody>
              <a:bodyPr/>
              <a:lstStyle/>
              <a:p>
                <a:r>
                  <a:rPr lang="en-NL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09060048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4DA4D0-46BE-4A8C-B927-23BC37DF0AC7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>
              <a:lnSpc>
                <a:spcPct val="100000"/>
              </a:lnSpc>
            </a:pPr>
            <a:r>
              <a:rPr lang="en-GB" sz="5400" b="1" kern="0" dirty="0">
                <a:solidFill>
                  <a:srgbClr val="006388"/>
                </a:solidFill>
                <a:latin typeface="Fira Sans" pitchFamily="34"/>
                <a:ea typeface="Fira Code" pitchFamily="49"/>
              </a:rPr>
              <a:t>Model for a proportion</a:t>
            </a:r>
            <a:endParaRPr lang="en-GB" sz="1800" kern="0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D7EAA4C1-AC48-4F46-848B-1E9389BFC07B}"/>
                  </a:ext>
                </a:extLst>
              </p:cNvPr>
              <p:cNvSpPr txBox="1">
                <a:spLocks noGrp="1"/>
              </p:cNvSpPr>
              <p:nvPr>
                <p:ph idx="1"/>
              </p:nvPr>
            </p:nvSpPr>
            <p:spPr>
              <a:xfrm>
                <a:off x="838203" y="1825627"/>
                <a:ext cx="10515600" cy="4785238"/>
              </a:xfrm>
            </p:spPr>
            <p:txBody>
              <a:bodyPr>
                <a:normAutofit/>
              </a:bodyPr>
              <a:lstStyle/>
              <a:p>
                <a:pPr marL="0" lvl="0" indent="0">
                  <a:lnSpc>
                    <a:spcPct val="100000"/>
                  </a:lnSpc>
                  <a:buNone/>
                </a:pPr>
                <a:r>
                  <a:rPr lang="en-GB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Fira Sans" pitchFamily="34"/>
                    <a:ea typeface="Fira Code" pitchFamily="49"/>
                  </a:rPr>
                  <a:t>Mean performance is the result of four components</a:t>
                </a:r>
              </a:p>
              <a:p>
                <a:pPr marL="971550" lvl="1" indent="-514350">
                  <a:lnSpc>
                    <a:spcPct val="100000"/>
                  </a:lnSpc>
                  <a:buFont typeface="+mj-lt"/>
                  <a:buAutoNum type="arabicPeriod"/>
                </a:pPr>
                <a:r>
                  <a:rPr lang="en-GB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Fira Sans" pitchFamily="34"/>
                    <a:ea typeface="Fira Code" pitchFamily="49"/>
                  </a:rPr>
                  <a:t>Average driver skill: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b="0" i="1" smtClean="0">
                            <a:solidFill>
                              <a:srgbClr val="006388"/>
                            </a:solidFill>
                            <a:latin typeface="Cambria Math" panose="02040503050406030204" pitchFamily="18" charset="0"/>
                            <a:ea typeface="Fira Code" pitchFamily="49"/>
                          </a:rPr>
                        </m:ctrlPr>
                      </m:sSubPr>
                      <m:e>
                        <m:r>
                          <a:rPr lang="en-GB" b="0" i="1" smtClean="0">
                            <a:solidFill>
                              <a:srgbClr val="006388"/>
                            </a:solidFill>
                            <a:latin typeface="Cambria Math" panose="02040503050406030204" pitchFamily="18" charset="0"/>
                            <a:ea typeface="Fira Code" pitchFamily="49"/>
                          </a:rPr>
                          <m:t>𝛽</m:t>
                        </m:r>
                      </m:e>
                      <m:sub>
                        <m:r>
                          <a:rPr lang="en-GB" b="0" i="1" smtClean="0">
                            <a:solidFill>
                              <a:srgbClr val="006388"/>
                            </a:solidFill>
                            <a:latin typeface="Cambria Math" panose="02040503050406030204" pitchFamily="18" charset="0"/>
                            <a:ea typeface="Fira Code" pitchFamily="49"/>
                          </a:rPr>
                          <m:t>𝑑</m:t>
                        </m:r>
                      </m:sub>
                    </m:sSub>
                  </m:oMath>
                </a14:m>
                <a:endParaRPr lang="en-GB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Fira Sans" pitchFamily="34"/>
                  <a:ea typeface="Fira Code" pitchFamily="49"/>
                </a:endParaRPr>
              </a:p>
              <a:p>
                <a:pPr marL="971550" lvl="1" indent="-514350">
                  <a:lnSpc>
                    <a:spcPct val="100000"/>
                  </a:lnSpc>
                  <a:buFont typeface="+mj-lt"/>
                  <a:buAutoNum type="arabicPeriod"/>
                </a:pPr>
                <a:r>
                  <a:rPr lang="en-GB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Fira Sans" pitchFamily="34"/>
                    <a:ea typeface="Fira Code" pitchFamily="49"/>
                  </a:rPr>
                  <a:t>Driver form in a season: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b="0" i="1" smtClean="0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panose="02040503050406030204" pitchFamily="18" charset="0"/>
                            <a:ea typeface="Fira Code" pitchFamily="49"/>
                          </a:rPr>
                        </m:ctrlPr>
                      </m:sSubPr>
                      <m:e>
                        <m:r>
                          <a:rPr lang="en-GB" b="0" i="1" smtClean="0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panose="02040503050406030204" pitchFamily="18" charset="0"/>
                            <a:ea typeface="Fira Code" pitchFamily="49"/>
                          </a:rPr>
                          <m:t>𝛽</m:t>
                        </m:r>
                      </m:e>
                      <m:sub>
                        <m:r>
                          <a:rPr lang="en-GB" b="0" i="1" smtClean="0">
                            <a:solidFill>
                              <a:srgbClr val="006388"/>
                            </a:solidFill>
                            <a:latin typeface="Cambria Math" panose="02040503050406030204" pitchFamily="18" charset="0"/>
                            <a:ea typeface="Fira Code" pitchFamily="49"/>
                          </a:rPr>
                          <m:t>𝑑</m:t>
                        </m:r>
                        <m:r>
                          <a:rPr lang="en-GB" b="0" i="1" smtClean="0">
                            <a:solidFill>
                              <a:srgbClr val="E375A9"/>
                            </a:solidFill>
                            <a:latin typeface="Cambria Math" panose="02040503050406030204" pitchFamily="18" charset="0"/>
                            <a:ea typeface="Fira Code" pitchFamily="49"/>
                          </a:rPr>
                          <m:t>𝑠</m:t>
                        </m:r>
                      </m:sub>
                    </m:sSub>
                  </m:oMath>
                </a14:m>
                <a:endParaRPr lang="en-GB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Fira Sans" pitchFamily="34"/>
                  <a:ea typeface="Fira Code" pitchFamily="49"/>
                </a:endParaRPr>
              </a:p>
              <a:p>
                <a:pPr marL="971550" lvl="1" indent="-514350">
                  <a:lnSpc>
                    <a:spcPct val="100000"/>
                  </a:lnSpc>
                  <a:buFont typeface="+mj-lt"/>
                  <a:buAutoNum type="arabicPeriod"/>
                </a:pPr>
                <a:r>
                  <a:rPr lang="en-GB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Fira Sans" pitchFamily="34"/>
                    <a:ea typeface="Fira Code" pitchFamily="49"/>
                  </a:rPr>
                  <a:t>Average constructor (car) advantage: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b="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  <a:ea typeface="Fira Code" pitchFamily="49"/>
                          </a:rPr>
                        </m:ctrlPr>
                      </m:sSubPr>
                      <m:e>
                        <m:r>
                          <a:rPr lang="en-GB" b="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  <a:ea typeface="Fira Code" pitchFamily="49"/>
                          </a:rPr>
                          <m:t>𝛽</m:t>
                        </m:r>
                      </m:e>
                      <m:sub>
                        <m:r>
                          <a:rPr lang="en-GB" b="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  <a:ea typeface="Fira Code" pitchFamily="49"/>
                          </a:rPr>
                          <m:t>𝑐</m:t>
                        </m:r>
                      </m:sub>
                    </m:sSub>
                  </m:oMath>
                </a14:m>
                <a:endParaRPr lang="en-GB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Fira Sans" pitchFamily="34"/>
                  <a:ea typeface="Fira Code" pitchFamily="49"/>
                </a:endParaRPr>
              </a:p>
              <a:p>
                <a:pPr marL="971550" lvl="1" indent="-514350">
                  <a:lnSpc>
                    <a:spcPct val="100000"/>
                  </a:lnSpc>
                  <a:buFont typeface="+mj-lt"/>
                  <a:buAutoNum type="arabicPeriod"/>
                </a:pPr>
                <a:r>
                  <a:rPr lang="en-GB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Fira Sans" pitchFamily="34"/>
                    <a:ea typeface="Fira Code" pitchFamily="49"/>
                  </a:rPr>
                  <a:t>Constructor form in a season: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b="0" i="1" smtClean="0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panose="02040503050406030204" pitchFamily="18" charset="0"/>
                            <a:ea typeface="Fira Code" pitchFamily="49"/>
                          </a:rPr>
                        </m:ctrlPr>
                      </m:sSubPr>
                      <m:e>
                        <m:r>
                          <a:rPr lang="en-GB" b="0" i="1" smtClean="0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panose="02040503050406030204" pitchFamily="18" charset="0"/>
                            <a:ea typeface="Fira Code" pitchFamily="49"/>
                          </a:rPr>
                          <m:t>𝛽</m:t>
                        </m:r>
                      </m:e>
                      <m:sub>
                        <m:r>
                          <a:rPr lang="en-GB" b="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  <a:ea typeface="Fira Code" pitchFamily="49"/>
                          </a:rPr>
                          <m:t>𝑐</m:t>
                        </m:r>
                        <m:r>
                          <a:rPr lang="en-GB" b="0" i="1" smtClean="0">
                            <a:solidFill>
                              <a:srgbClr val="E375A9"/>
                            </a:solidFill>
                            <a:latin typeface="Cambria Math" panose="02040503050406030204" pitchFamily="18" charset="0"/>
                            <a:ea typeface="Fira Code" pitchFamily="49"/>
                          </a:rPr>
                          <m:t>𝑠</m:t>
                        </m:r>
                      </m:sub>
                    </m:sSub>
                  </m:oMath>
                </a14:m>
                <a:endParaRPr lang="en-GB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Fira Sans" pitchFamily="34"/>
                  <a:ea typeface="Fira Code" pitchFamily="49"/>
                </a:endParaRPr>
              </a:p>
              <a:p>
                <a:pPr marL="0" lvl="0" indent="0">
                  <a:lnSpc>
                    <a:spcPct val="100000"/>
                  </a:lnSpc>
                  <a:buNone/>
                </a:pPr>
                <a:endParaRPr lang="en-GB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Fira Sans" pitchFamily="34"/>
                  <a:ea typeface="Fira Code" pitchFamily="49"/>
                </a:endParaRPr>
              </a:p>
              <a:p>
                <a:pPr marL="0" lvl="0" indent="0">
                  <a:lnSpc>
                    <a:spcPct val="100000"/>
                  </a:lnSpc>
                  <a:buNone/>
                </a:pPr>
                <a:r>
                  <a:rPr lang="en-GB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Fira Sans" pitchFamily="34"/>
                    <a:ea typeface="Fira Code" pitchFamily="49"/>
                  </a:rPr>
                  <a:t>So for </a:t>
                </a:r>
                <a:r>
                  <a:rPr lang="en-GB" dirty="0">
                    <a:solidFill>
                      <a:srgbClr val="006388"/>
                    </a:solidFill>
                    <a:latin typeface="Fira Sans" pitchFamily="34"/>
                    <a:ea typeface="Fira Code" pitchFamily="49"/>
                  </a:rPr>
                  <a:t>driver d</a:t>
                </a:r>
                <a:r>
                  <a:rPr lang="en-GB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Fira Sans" pitchFamily="34"/>
                    <a:ea typeface="Fira Code" pitchFamily="49"/>
                  </a:rPr>
                  <a:t>, </a:t>
                </a:r>
                <a:r>
                  <a:rPr lang="en-GB" dirty="0">
                    <a:solidFill>
                      <a:srgbClr val="FF0000"/>
                    </a:solidFill>
                    <a:latin typeface="Fira Sans" pitchFamily="34"/>
                    <a:ea typeface="Fira Code" pitchFamily="49"/>
                  </a:rPr>
                  <a:t>constructor c </a:t>
                </a:r>
                <a:r>
                  <a:rPr lang="en-GB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Fira Sans" pitchFamily="34"/>
                    <a:ea typeface="Fira Code" pitchFamily="49"/>
                  </a:rPr>
                  <a:t>in </a:t>
                </a:r>
                <a:r>
                  <a:rPr lang="en-GB" dirty="0">
                    <a:solidFill>
                      <a:srgbClr val="E375A9"/>
                    </a:solidFill>
                    <a:latin typeface="Fira Sans" pitchFamily="34"/>
                    <a:ea typeface="Fira Code" pitchFamily="49"/>
                  </a:rPr>
                  <a:t>season s</a:t>
                </a:r>
                <a:r>
                  <a:rPr lang="en-GB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Fira Sans" pitchFamily="34"/>
                    <a:ea typeface="Fira Code" pitchFamily="49"/>
                  </a:rPr>
                  <a:t>:</a:t>
                </a:r>
              </a:p>
              <a:p>
                <a:pPr marL="0" lvl="0" indent="0">
                  <a:lnSpc>
                    <a:spcPct val="100000"/>
                  </a:lnSpc>
                  <a:buNone/>
                </a:pPr>
                <a:endParaRPr lang="en-GB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Fira Sans" pitchFamily="34"/>
                  <a:ea typeface="Fira Code" pitchFamily="49"/>
                </a:endParaRPr>
              </a:p>
              <a:p>
                <a:pPr marL="0" indent="0">
                  <a:lnSpc>
                    <a:spcPct val="100000"/>
                  </a:lnSpc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sz="3600" b="0" i="1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Cambria Math" panose="02040503050406030204" pitchFamily="18" charset="0"/>
                          <a:ea typeface="Fira Code" pitchFamily="49"/>
                        </a:rPr>
                        <m:t>𝑙𝑜𝑔𝑖𝑡</m:t>
                      </m:r>
                      <m:d>
                        <m:dPr>
                          <m:ctrlPr>
                            <a:rPr lang="en-GB" sz="3600" b="0" i="1" smtClean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panose="02040503050406030204" pitchFamily="18" charset="0"/>
                              <a:ea typeface="Fira Code" pitchFamily="49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GB" sz="3600" b="0" i="1" smtClean="0">
                                  <a:solidFill>
                                    <a:schemeClr val="tx1">
                                      <a:lumMod val="75000"/>
                                      <a:lumOff val="25000"/>
                                    </a:schemeClr>
                                  </a:solidFill>
                                  <a:latin typeface="Cambria Math" panose="02040503050406030204" pitchFamily="18" charset="0"/>
                                  <a:ea typeface="Fira Code" pitchFamily="49"/>
                                </a:rPr>
                              </m:ctrlPr>
                            </m:sSubPr>
                            <m:e>
                              <m:r>
                                <a:rPr lang="en-GB" sz="3600" b="0" i="1" smtClean="0">
                                  <a:solidFill>
                                    <a:schemeClr val="tx1">
                                      <a:lumMod val="75000"/>
                                      <a:lumOff val="25000"/>
                                    </a:schemeClr>
                                  </a:solidFill>
                                  <a:latin typeface="Cambria Math" panose="02040503050406030204" pitchFamily="18" charset="0"/>
                                  <a:ea typeface="Fira Code" pitchFamily="49"/>
                                </a:rPr>
                                <m:t>𝜇</m:t>
                              </m:r>
                            </m:e>
                            <m:sub>
                              <m:r>
                                <a:rPr lang="en-GB" sz="3600" i="1">
                                  <a:solidFill>
                                    <a:srgbClr val="006388"/>
                                  </a:solidFill>
                                  <a:latin typeface="Cambria Math" panose="02040503050406030204" pitchFamily="18" charset="0"/>
                                  <a:ea typeface="Fira Code" pitchFamily="49"/>
                                </a:rPr>
                                <m:t>𝑑</m:t>
                              </m:r>
                              <m:r>
                                <a:rPr lang="en-GB" sz="3600" i="1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  <a:ea typeface="Fira Code" pitchFamily="49"/>
                                </a:rPr>
                                <m:t>𝑐</m:t>
                              </m:r>
                              <m:r>
                                <a:rPr lang="en-GB" sz="3600" i="1">
                                  <a:solidFill>
                                    <a:srgbClr val="E375A9"/>
                                  </a:solidFill>
                                  <a:latin typeface="Cambria Math" panose="02040503050406030204" pitchFamily="18" charset="0"/>
                                  <a:ea typeface="Fira Code" pitchFamily="49"/>
                                </a:rPr>
                                <m:t>𝑠</m:t>
                              </m:r>
                            </m:sub>
                          </m:sSub>
                        </m:e>
                      </m:d>
                      <m:r>
                        <a:rPr lang="en-GB" sz="3600" b="0" i="1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Cambria Math" panose="02040503050406030204" pitchFamily="18" charset="0"/>
                          <a:ea typeface="Fira Code" pitchFamily="49"/>
                        </a:rPr>
                        <m:t>=</m:t>
                      </m:r>
                      <m:sSub>
                        <m:sSubPr>
                          <m:ctrlPr>
                            <a:rPr lang="en-GB" sz="3600" b="0" i="1" smtClean="0">
                              <a:solidFill>
                                <a:srgbClr val="006388"/>
                              </a:solidFill>
                              <a:latin typeface="Cambria Math" panose="02040503050406030204" pitchFamily="18" charset="0"/>
                              <a:ea typeface="Fira Code" pitchFamily="49"/>
                            </a:rPr>
                          </m:ctrlPr>
                        </m:sSubPr>
                        <m:e>
                          <m:r>
                            <a:rPr lang="en-GB" sz="3600" b="0" i="1" smtClean="0">
                              <a:solidFill>
                                <a:srgbClr val="006388"/>
                              </a:solidFill>
                              <a:latin typeface="Cambria Math" panose="02040503050406030204" pitchFamily="18" charset="0"/>
                              <a:ea typeface="Fira Code" pitchFamily="49"/>
                            </a:rPr>
                            <m:t>𝛽</m:t>
                          </m:r>
                        </m:e>
                        <m:sub>
                          <m:r>
                            <a:rPr lang="en-GB" sz="3600" b="0" i="1" smtClean="0">
                              <a:solidFill>
                                <a:srgbClr val="006388"/>
                              </a:solidFill>
                              <a:latin typeface="Cambria Math" panose="02040503050406030204" pitchFamily="18" charset="0"/>
                              <a:ea typeface="Fira Code" pitchFamily="49"/>
                            </a:rPr>
                            <m:t>𝑑</m:t>
                          </m:r>
                        </m:sub>
                      </m:sSub>
                      <m:r>
                        <a:rPr lang="en-GB" sz="3600" b="0" i="1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Cambria Math" panose="02040503050406030204" pitchFamily="18" charset="0"/>
                          <a:ea typeface="Fira Code" pitchFamily="49"/>
                        </a:rPr>
                        <m:t>+</m:t>
                      </m:r>
                      <m:sSub>
                        <m:sSubPr>
                          <m:ctrlPr>
                            <a:rPr lang="en-GB" sz="3600" b="0" i="1" smtClean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panose="02040503050406030204" pitchFamily="18" charset="0"/>
                              <a:ea typeface="Fira Code" pitchFamily="49"/>
                            </a:rPr>
                          </m:ctrlPr>
                        </m:sSubPr>
                        <m:e>
                          <m:r>
                            <a:rPr lang="en-GB" sz="3600" b="0" i="1" smtClean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panose="02040503050406030204" pitchFamily="18" charset="0"/>
                              <a:ea typeface="Fira Code" pitchFamily="49"/>
                            </a:rPr>
                            <m:t>𝛽</m:t>
                          </m:r>
                        </m:e>
                        <m:sub>
                          <m:r>
                            <a:rPr lang="en-GB" sz="3600" b="0" i="1" smtClean="0">
                              <a:solidFill>
                                <a:srgbClr val="006388"/>
                              </a:solidFill>
                              <a:latin typeface="Cambria Math" panose="02040503050406030204" pitchFamily="18" charset="0"/>
                              <a:ea typeface="Fira Code" pitchFamily="49"/>
                            </a:rPr>
                            <m:t>𝑑</m:t>
                          </m:r>
                          <m:r>
                            <a:rPr lang="en-GB" sz="3600" b="0" i="1" smtClean="0">
                              <a:solidFill>
                                <a:srgbClr val="E375A9"/>
                              </a:solidFill>
                              <a:latin typeface="Cambria Math" panose="02040503050406030204" pitchFamily="18" charset="0"/>
                              <a:ea typeface="Fira Code" pitchFamily="49"/>
                            </a:rPr>
                            <m:t>𝑠</m:t>
                          </m:r>
                        </m:sub>
                      </m:sSub>
                      <m:r>
                        <a:rPr lang="en-GB" sz="3600" b="0" i="1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Cambria Math" panose="02040503050406030204" pitchFamily="18" charset="0"/>
                          <a:ea typeface="Fira Code" pitchFamily="49"/>
                        </a:rPr>
                        <m:t>+</m:t>
                      </m:r>
                      <m:sSub>
                        <m:sSubPr>
                          <m:ctrlPr>
                            <a:rPr lang="en-GB" sz="36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  <a:ea typeface="Fira Code" pitchFamily="49"/>
                            </a:rPr>
                          </m:ctrlPr>
                        </m:sSubPr>
                        <m:e>
                          <m:r>
                            <a:rPr lang="en-GB" sz="36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  <a:ea typeface="Fira Code" pitchFamily="49"/>
                            </a:rPr>
                            <m:t>𝛽</m:t>
                          </m:r>
                        </m:e>
                        <m:sub>
                          <m:r>
                            <a:rPr lang="en-GB" sz="36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  <a:ea typeface="Fira Code" pitchFamily="49"/>
                            </a:rPr>
                            <m:t>𝑐</m:t>
                          </m:r>
                        </m:sub>
                      </m:sSub>
                      <m:r>
                        <a:rPr lang="en-GB" sz="3600" b="0" i="1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Cambria Math" panose="02040503050406030204" pitchFamily="18" charset="0"/>
                          <a:ea typeface="Fira Code" pitchFamily="49"/>
                        </a:rPr>
                        <m:t>+</m:t>
                      </m:r>
                      <m:sSub>
                        <m:sSubPr>
                          <m:ctrlPr>
                            <a:rPr lang="en-GB" sz="3600" b="0" i="1" smtClean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panose="02040503050406030204" pitchFamily="18" charset="0"/>
                              <a:ea typeface="Fira Code" pitchFamily="49"/>
                            </a:rPr>
                          </m:ctrlPr>
                        </m:sSubPr>
                        <m:e>
                          <m:r>
                            <a:rPr lang="en-GB" sz="3600" b="0" i="1" smtClean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panose="02040503050406030204" pitchFamily="18" charset="0"/>
                              <a:ea typeface="Fira Code" pitchFamily="49"/>
                            </a:rPr>
                            <m:t>𝛽</m:t>
                          </m:r>
                        </m:e>
                        <m:sub>
                          <m:r>
                            <a:rPr lang="en-GB" sz="36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  <a:ea typeface="Fira Code" pitchFamily="49"/>
                            </a:rPr>
                            <m:t>𝑐</m:t>
                          </m:r>
                          <m:r>
                            <a:rPr lang="en-GB" sz="3600" b="0" i="1" smtClean="0">
                              <a:solidFill>
                                <a:srgbClr val="E375A9"/>
                              </a:solidFill>
                              <a:latin typeface="Cambria Math" panose="02040503050406030204" pitchFamily="18" charset="0"/>
                              <a:ea typeface="Fira Code" pitchFamily="49"/>
                            </a:rPr>
                            <m:t>𝑠</m:t>
                          </m:r>
                        </m:sub>
                      </m:sSub>
                    </m:oMath>
                  </m:oMathPara>
                </a14:m>
                <a:endParaRPr lang="en-GB" sz="3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Fira Sans" pitchFamily="34"/>
                  <a:ea typeface="Fira Code" pitchFamily="49"/>
                </a:endParaRPr>
              </a:p>
              <a:p>
                <a:pPr marL="0" lvl="0" indent="0">
                  <a:lnSpc>
                    <a:spcPct val="100000"/>
                  </a:lnSpc>
                  <a:buNone/>
                </a:pPr>
                <a:endParaRPr lang="en-GB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Fira Sans" pitchFamily="34"/>
                  <a:ea typeface="Fira Code" pitchFamily="49"/>
                </a:endParaRPr>
              </a:p>
              <a:p>
                <a:pPr lvl="0">
                  <a:lnSpc>
                    <a:spcPct val="100000"/>
                  </a:lnSpc>
                </a:pPr>
                <a:endParaRPr lang="en-US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Fira Sans" pitchFamily="34"/>
                  <a:ea typeface="Fira Code" pitchFamily="49"/>
                </a:endParaRPr>
              </a:p>
              <a:p>
                <a:pPr lvl="0">
                  <a:lnSpc>
                    <a:spcPct val="100000"/>
                  </a:lnSpc>
                </a:pPr>
                <a:endParaRPr lang="en-US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Fira Sans" pitchFamily="34"/>
                  <a:ea typeface="Fira Code" pitchFamily="49"/>
                </a:endParaRPr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D7EAA4C1-AC48-4F46-848B-1E9389BFC07B}"/>
                  </a:ext>
                </a:extLst>
              </p:cNvPr>
              <p:cNvSpPr txBox="1"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3" y="1825627"/>
                <a:ext cx="10515600" cy="4785238"/>
              </a:xfrm>
              <a:blipFill>
                <a:blip r:embed="rId2"/>
                <a:stretch>
                  <a:fillRect l="-1217" t="-1274"/>
                </a:stretch>
              </a:blipFill>
            </p:spPr>
            <p:txBody>
              <a:bodyPr/>
              <a:lstStyle/>
              <a:p>
                <a:r>
                  <a:rPr lang="en-NL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31372660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4DA4D0-46BE-4A8C-B927-23BC37DF0AC7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lvl="0">
              <a:lnSpc>
                <a:spcPct val="100000"/>
              </a:lnSpc>
            </a:pPr>
            <a:r>
              <a:rPr lang="en-GB" sz="5400" b="1" kern="0" dirty="0">
                <a:solidFill>
                  <a:srgbClr val="006388"/>
                </a:solidFill>
                <a:latin typeface="Fira Sans" pitchFamily="34"/>
                <a:ea typeface="Fira Code" pitchFamily="49"/>
              </a:rPr>
              <a:t>Multilevel model</a:t>
            </a:r>
            <a:endParaRPr lang="en-GB" sz="1800" kern="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EAA4C1-AC48-4F46-848B-1E9389BFC07B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838202" y="1690688"/>
            <a:ext cx="10515595" cy="4920177"/>
          </a:xfrm>
        </p:spPr>
        <p:txBody>
          <a:bodyPr>
            <a:normAutofit/>
          </a:bodyPr>
          <a:lstStyle/>
          <a:p>
            <a:pPr marL="0" lvl="0" indent="0" algn="ctr">
              <a:lnSpc>
                <a:spcPct val="100000"/>
              </a:lnSpc>
              <a:buNone/>
            </a:pPr>
            <a:r>
              <a:rPr lang="en-GB" b="0" dirty="0">
                <a:solidFill>
                  <a:srgbClr val="006388"/>
                </a:solidFill>
                <a:latin typeface="Fira Sans" panose="020B0503050000020004" pitchFamily="34" charset="0"/>
                <a:ea typeface="Fira Sans" panose="020B0503050000020004" pitchFamily="34" charset="0"/>
              </a:rPr>
              <a:t>49 drivers,</a:t>
            </a:r>
            <a:r>
              <a:rPr lang="en-GB" b="0" dirty="0">
                <a:solidFill>
                  <a:schemeClr val="tx1">
                    <a:lumMod val="75000"/>
                    <a:lumOff val="25000"/>
                  </a:schemeClr>
                </a:solidFill>
                <a:latin typeface="Fira Sans" panose="020B0503050000020004" pitchFamily="34" charset="0"/>
                <a:ea typeface="Fira Sans" panose="020B0503050000020004" pitchFamily="34" charset="0"/>
              </a:rPr>
              <a:t> </a:t>
            </a:r>
            <a:r>
              <a:rPr lang="en-GB" b="0" dirty="0">
                <a:solidFill>
                  <a:srgbClr val="FF0000"/>
                </a:solidFill>
                <a:latin typeface="Fira Sans" panose="020B0503050000020004" pitchFamily="34" charset="0"/>
                <a:ea typeface="Fira Sans" panose="020B0503050000020004" pitchFamily="34" charset="0"/>
              </a:rPr>
              <a:t>19 constructors, </a:t>
            </a:r>
            <a:r>
              <a:rPr lang="en-GB" b="0" dirty="0">
                <a:solidFill>
                  <a:srgbClr val="E375A9"/>
                </a:solidFill>
                <a:latin typeface="Fira Sans" panose="020B0503050000020004" pitchFamily="34" charset="0"/>
                <a:ea typeface="Fira Sans" panose="020B0503050000020004" pitchFamily="34" charset="0"/>
              </a:rPr>
              <a:t>8 seasons,</a:t>
            </a:r>
            <a:r>
              <a:rPr lang="en-GB" b="0" dirty="0">
                <a:solidFill>
                  <a:schemeClr val="tx1">
                    <a:lumMod val="75000"/>
                    <a:lumOff val="25000"/>
                  </a:schemeClr>
                </a:solidFill>
                <a:latin typeface="Fira Sans" panose="020B0503050000020004" pitchFamily="34" charset="0"/>
                <a:ea typeface="Fira Sans" panose="020B0503050000020004" pitchFamily="34" charset="0"/>
              </a:rPr>
              <a:t> </a:t>
            </a:r>
            <a:r>
              <a:rPr lang="en-GB" b="0" dirty="0">
                <a:solidFill>
                  <a:srgbClr val="6BA56B"/>
                </a:solidFill>
                <a:latin typeface="Fira Sans" panose="020B0503050000020004" pitchFamily="34" charset="0"/>
                <a:ea typeface="Fira Sans" panose="020B0503050000020004" pitchFamily="34" charset="0"/>
              </a:rPr>
              <a:t>19-22 races</a:t>
            </a:r>
          </a:p>
          <a:p>
            <a:pPr marL="0" lvl="0" indent="0" algn="ctr">
              <a:lnSpc>
                <a:spcPct val="100000"/>
              </a:lnSpc>
              <a:buNone/>
            </a:pPr>
            <a:endParaRPr lang="en-US" dirty="0">
              <a:solidFill>
                <a:schemeClr val="tx1">
                  <a:lumMod val="75000"/>
                  <a:lumOff val="25000"/>
                </a:schemeClr>
              </a:solidFill>
              <a:latin typeface="Fira Sans" pitchFamily="34"/>
              <a:ea typeface="Fira Code" pitchFamily="49"/>
            </a:endParaRPr>
          </a:p>
          <a:p>
            <a:pPr lvl="0" algn="ctr">
              <a:lnSpc>
                <a:spcPct val="100000"/>
              </a:lnSpc>
            </a:pPr>
            <a:endParaRPr lang="en-US" dirty="0">
              <a:solidFill>
                <a:schemeClr val="tx1">
                  <a:lumMod val="75000"/>
                  <a:lumOff val="25000"/>
                </a:schemeClr>
              </a:solidFill>
              <a:latin typeface="Fira Sans" pitchFamily="34"/>
              <a:ea typeface="Fira Code" pitchFamily="49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5" name="Table 5">
                <a:extLst>
                  <a:ext uri="{FF2B5EF4-FFF2-40B4-BE49-F238E27FC236}">
                    <a16:creationId xmlns:a16="http://schemas.microsoft.com/office/drawing/2014/main" id="{0BDDA7CD-A588-40F6-9CB7-782CB87823F1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4211823007"/>
                  </p:ext>
                </p:extLst>
              </p:nvPr>
            </p:nvGraphicFramePr>
            <p:xfrm>
              <a:off x="835459" y="2420858"/>
              <a:ext cx="10617565" cy="4096381"/>
            </p:xfrm>
            <a:graphic>
              <a:graphicData uri="http://schemas.openxmlformats.org/drawingml/2006/table">
                <a:tbl>
                  <a:tblPr bandRow="1">
                    <a:tableStyleId>{5C22544A-7EE6-4342-B048-85BDC9FD1C3A}</a:tableStyleId>
                  </a:tblPr>
                  <a:tblGrid>
                    <a:gridCol w="5644282">
                      <a:extLst>
                        <a:ext uri="{9D8B030D-6E8A-4147-A177-3AD203B41FA5}">
                          <a16:colId xmlns:a16="http://schemas.microsoft.com/office/drawing/2014/main" val="3481142934"/>
                        </a:ext>
                      </a:extLst>
                    </a:gridCol>
                    <a:gridCol w="4973283">
                      <a:extLst>
                        <a:ext uri="{9D8B030D-6E8A-4147-A177-3AD203B41FA5}">
                          <a16:colId xmlns:a16="http://schemas.microsoft.com/office/drawing/2014/main" val="3353229663"/>
                        </a:ext>
                      </a:extLst>
                    </a:gridCol>
                  </a:tblGrid>
                  <a:tr h="630177"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left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GB" sz="2800" b="0" i="1" smtClean="0">
                                        <a:solidFill>
                                          <a:schemeClr val="tx1">
                                            <a:lumMod val="75000"/>
                                            <a:lumOff val="25000"/>
                                          </a:schemeClr>
                                        </a:solidFill>
                                        <a:latin typeface="Cambria Math" panose="02040503050406030204" pitchFamily="18" charset="0"/>
                                        <a:ea typeface="Fira Code" pitchFamily="49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GB" sz="2800" b="0" i="1" smtClean="0">
                                        <a:solidFill>
                                          <a:schemeClr val="tx1">
                                            <a:lumMod val="75000"/>
                                            <a:lumOff val="25000"/>
                                          </a:schemeClr>
                                        </a:solidFill>
                                        <a:latin typeface="Cambria Math" panose="02040503050406030204" pitchFamily="18" charset="0"/>
                                        <a:ea typeface="Fira Code" pitchFamily="49"/>
                                      </a:rPr>
                                      <m:t>𝑦</m:t>
                                    </m:r>
                                  </m:e>
                                  <m:sub>
                                    <m:r>
                                      <a:rPr lang="en-GB" sz="2800" b="0" i="1" smtClean="0">
                                        <a:solidFill>
                                          <a:srgbClr val="006388"/>
                                        </a:solidFill>
                                        <a:latin typeface="Cambria Math" panose="02040503050406030204" pitchFamily="18" charset="0"/>
                                        <a:ea typeface="Fira Code" pitchFamily="49"/>
                                      </a:rPr>
                                      <m:t>𝑑</m:t>
                                    </m:r>
                                    <m:r>
                                      <a:rPr lang="en-GB" sz="2800" b="0" i="1" smtClean="0">
                                        <a:solidFill>
                                          <a:srgbClr val="FF0000"/>
                                        </a:solidFill>
                                        <a:latin typeface="Cambria Math" panose="02040503050406030204" pitchFamily="18" charset="0"/>
                                        <a:ea typeface="Fira Code" pitchFamily="49"/>
                                      </a:rPr>
                                      <m:t>𝑐</m:t>
                                    </m:r>
                                    <m:r>
                                      <a:rPr lang="en-GB" sz="2800" b="0" i="1" smtClean="0">
                                        <a:solidFill>
                                          <a:srgbClr val="E375A9"/>
                                        </a:solidFill>
                                        <a:latin typeface="Cambria Math" panose="02040503050406030204" pitchFamily="18" charset="0"/>
                                        <a:ea typeface="Fira Code" pitchFamily="49"/>
                                      </a:rPr>
                                      <m:t>𝑠</m:t>
                                    </m:r>
                                    <m:r>
                                      <a:rPr lang="en-GB" sz="2800" b="0" i="1" smtClean="0">
                                        <a:solidFill>
                                          <a:srgbClr val="6BA56B"/>
                                        </a:solidFill>
                                        <a:latin typeface="Cambria Math" panose="02040503050406030204" pitchFamily="18" charset="0"/>
                                        <a:ea typeface="Fira Code" pitchFamily="49"/>
                                      </a:rPr>
                                      <m:t>𝑟</m:t>
                                    </m:r>
                                  </m:sub>
                                </m:sSub>
                                <m:r>
                                  <a:rPr lang="en-GB" sz="2800" b="0" i="1" smtClean="0">
                                    <a:solidFill>
                                      <a:schemeClr val="tx1">
                                        <a:lumMod val="75000"/>
                                        <a:lumOff val="25000"/>
                                      </a:schemeClr>
                                    </a:solidFill>
                                    <a:latin typeface="Cambria Math" panose="02040503050406030204" pitchFamily="18" charset="0"/>
                                    <a:ea typeface="Fira Code" pitchFamily="49"/>
                                  </a:rPr>
                                  <m:t>~</m:t>
                                </m:r>
                                <m:r>
                                  <a:rPr lang="en-GB" sz="2800" b="0" i="1" smtClean="0">
                                    <a:solidFill>
                                      <a:schemeClr val="tx1">
                                        <a:lumMod val="75000"/>
                                        <a:lumOff val="25000"/>
                                      </a:schemeClr>
                                    </a:solidFill>
                                    <a:latin typeface="Cambria Math" panose="02040503050406030204" pitchFamily="18" charset="0"/>
                                    <a:ea typeface="Fira Code" pitchFamily="49"/>
                                  </a:rPr>
                                  <m:t>𝐵𝑒𝑡𝑎</m:t>
                                </m:r>
                                <m:d>
                                  <m:dPr>
                                    <m:ctrlPr>
                                      <a:rPr lang="en-GB" sz="2800" b="0" i="1" smtClean="0">
                                        <a:solidFill>
                                          <a:schemeClr val="tx1">
                                            <a:lumMod val="75000"/>
                                            <a:lumOff val="25000"/>
                                          </a:schemeClr>
                                        </a:solidFill>
                                        <a:latin typeface="Cambria Math" panose="02040503050406030204" pitchFamily="18" charset="0"/>
                                        <a:ea typeface="Fira Code" pitchFamily="49"/>
                                      </a:rPr>
                                    </m:ctrlPr>
                                  </m:dPr>
                                  <m:e>
                                    <m:sSub>
                                      <m:sSubPr>
                                        <m:ctrlPr>
                                          <a:rPr lang="en-GB" sz="2800" b="0" i="1" smtClean="0">
                                            <a:solidFill>
                                              <a:schemeClr val="tx1">
                                                <a:lumMod val="75000"/>
                                                <a:lumOff val="25000"/>
                                              </a:schemeClr>
                                            </a:solidFill>
                                            <a:latin typeface="Cambria Math" panose="02040503050406030204" pitchFamily="18" charset="0"/>
                                            <a:ea typeface="Fira Code" pitchFamily="49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GB" sz="2800" b="0" i="1" smtClean="0">
                                            <a:solidFill>
                                              <a:schemeClr val="tx1">
                                                <a:lumMod val="75000"/>
                                                <a:lumOff val="25000"/>
                                              </a:schemeClr>
                                            </a:solidFill>
                                            <a:latin typeface="Cambria Math" panose="02040503050406030204" pitchFamily="18" charset="0"/>
                                            <a:ea typeface="Fira Code" pitchFamily="49"/>
                                          </a:rPr>
                                          <m:t>𝜇</m:t>
                                        </m:r>
                                      </m:e>
                                      <m:sub>
                                        <m:r>
                                          <a:rPr lang="en-GB" sz="2800" i="1">
                                            <a:solidFill>
                                              <a:srgbClr val="006388"/>
                                            </a:solidFill>
                                            <a:latin typeface="Cambria Math" panose="02040503050406030204" pitchFamily="18" charset="0"/>
                                            <a:ea typeface="Fira Code" pitchFamily="49"/>
                                          </a:rPr>
                                          <m:t>𝑑</m:t>
                                        </m:r>
                                        <m:r>
                                          <a:rPr lang="en-GB" sz="2800" i="1">
                                            <a:solidFill>
                                              <a:srgbClr val="FF0000"/>
                                            </a:solidFill>
                                            <a:latin typeface="Cambria Math" panose="02040503050406030204" pitchFamily="18" charset="0"/>
                                            <a:ea typeface="Fira Code" pitchFamily="49"/>
                                          </a:rPr>
                                          <m:t>𝑐</m:t>
                                        </m:r>
                                        <m:r>
                                          <a:rPr lang="en-GB" sz="2800" i="1">
                                            <a:solidFill>
                                              <a:srgbClr val="E375A9"/>
                                            </a:solidFill>
                                            <a:latin typeface="Cambria Math" panose="02040503050406030204" pitchFamily="18" charset="0"/>
                                            <a:ea typeface="Fira Code" pitchFamily="49"/>
                                          </a:rPr>
                                          <m:t>𝑠</m:t>
                                        </m:r>
                                      </m:sub>
                                    </m:sSub>
                                    <m:r>
                                      <a:rPr lang="en-GB" sz="2800" b="0" i="1" smtClean="0">
                                        <a:solidFill>
                                          <a:schemeClr val="tx1">
                                            <a:lumMod val="75000"/>
                                            <a:lumOff val="25000"/>
                                          </a:schemeClr>
                                        </a:solidFill>
                                        <a:latin typeface="Cambria Math" panose="02040503050406030204" pitchFamily="18" charset="0"/>
                                        <a:ea typeface="Fira Code" pitchFamily="49"/>
                                      </a:rPr>
                                      <m:t>, </m:t>
                                    </m:r>
                                    <m:r>
                                      <a:rPr lang="en-GB" sz="2800" b="0" i="1" smtClean="0">
                                        <a:solidFill>
                                          <a:schemeClr val="tx1">
                                            <a:lumMod val="75000"/>
                                            <a:lumOff val="25000"/>
                                          </a:schemeClr>
                                        </a:solidFill>
                                        <a:latin typeface="Cambria Math" panose="02040503050406030204" pitchFamily="18" charset="0"/>
                                        <a:ea typeface="Fira Code" pitchFamily="49"/>
                                      </a:rPr>
                                      <m:t>𝜙</m:t>
                                    </m:r>
                                  </m:e>
                                </m:d>
                              </m:oMath>
                            </m:oMathPara>
                          </a14:m>
                          <a:endParaRPr lang="en-GB" sz="2800" b="0" dirty="0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Fira Sans" pitchFamily="34"/>
                            <a:ea typeface="Fira Code" pitchFamily="49"/>
                          </a:endParaRPr>
                        </a:p>
                      </a:txBody>
                      <a:tcPr anchor="ctr">
                        <a:lnL w="12701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mpd="sng">
                          <a:noFill/>
                          <a:prstDash val="solid"/>
                        </a:lnR>
                        <a:lnT w="12701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3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n-GB" sz="2000" dirty="0" err="1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Fira Sans" panose="020B0503050000020004" pitchFamily="34" charset="0"/>
                              <a:ea typeface="Fira Sans" panose="020B0503050000020004" pitchFamily="34" charset="0"/>
                            </a:rPr>
                            <a:t>i.i.d.</a:t>
                          </a:r>
                          <a:r>
                            <a:rPr lang="en-GB" sz="2000" dirty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Fira Sans" panose="020B0503050000020004" pitchFamily="34" charset="0"/>
                              <a:ea typeface="Fira Sans" panose="020B0503050000020004" pitchFamily="34" charset="0"/>
                            </a:rPr>
                            <a:t> races within season, driver, constructor</a:t>
                          </a:r>
                          <a:endParaRPr lang="en-NL" sz="2000" dirty="0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Fira Sans" panose="020B0503050000020004" pitchFamily="34" charset="0"/>
                            <a:ea typeface="Fira Sans" panose="020B0503050000020004" pitchFamily="34" charset="0"/>
                          </a:endParaRPr>
                        </a:p>
                      </a:txBody>
                      <a:tcPr anchor="ctr">
                        <a:lnL w="12700" cmpd="sng">
                          <a:noFill/>
                          <a:prstDash val="solid"/>
                        </a:lnL>
                        <a:lnR w="12701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1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3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619135238"/>
                      </a:ext>
                    </a:extLst>
                  </a:tr>
                  <a:tr h="630177"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left"/>
                              </m:oMathParaPr>
                              <m:oMath xmlns:m="http://schemas.openxmlformats.org/officeDocument/2006/math">
                                <m:r>
                                  <a:rPr lang="en-GB" sz="2800" b="0" i="1" smtClean="0">
                                    <a:solidFill>
                                      <a:schemeClr val="tx1">
                                        <a:lumMod val="75000"/>
                                        <a:lumOff val="25000"/>
                                      </a:schemeClr>
                                    </a:solidFill>
                                    <a:latin typeface="Cambria Math" panose="02040503050406030204" pitchFamily="18" charset="0"/>
                                    <a:ea typeface="Fira Code" pitchFamily="49"/>
                                  </a:rPr>
                                  <m:t>𝑙𝑜𝑔𝑖𝑡</m:t>
                                </m:r>
                                <m:d>
                                  <m:dPr>
                                    <m:ctrlPr>
                                      <a:rPr lang="en-GB" sz="2800" b="0" i="1" smtClean="0">
                                        <a:solidFill>
                                          <a:schemeClr val="tx1">
                                            <a:lumMod val="75000"/>
                                            <a:lumOff val="25000"/>
                                          </a:schemeClr>
                                        </a:solidFill>
                                        <a:latin typeface="Cambria Math" panose="02040503050406030204" pitchFamily="18" charset="0"/>
                                        <a:ea typeface="Fira Code" pitchFamily="49"/>
                                      </a:rPr>
                                    </m:ctrlPr>
                                  </m:dPr>
                                  <m:e>
                                    <m:sSub>
                                      <m:sSubPr>
                                        <m:ctrlPr>
                                          <a:rPr lang="en-GB" sz="2800" b="0" i="1" smtClean="0">
                                            <a:solidFill>
                                              <a:schemeClr val="tx1">
                                                <a:lumMod val="75000"/>
                                                <a:lumOff val="25000"/>
                                              </a:schemeClr>
                                            </a:solidFill>
                                            <a:latin typeface="Cambria Math" panose="02040503050406030204" pitchFamily="18" charset="0"/>
                                            <a:ea typeface="Fira Code" pitchFamily="49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GB" sz="2800" b="0" i="1" smtClean="0">
                                            <a:solidFill>
                                              <a:schemeClr val="tx1">
                                                <a:lumMod val="75000"/>
                                                <a:lumOff val="25000"/>
                                              </a:schemeClr>
                                            </a:solidFill>
                                            <a:latin typeface="Cambria Math" panose="02040503050406030204" pitchFamily="18" charset="0"/>
                                            <a:ea typeface="Fira Code" pitchFamily="49"/>
                                          </a:rPr>
                                          <m:t>𝜇</m:t>
                                        </m:r>
                                      </m:e>
                                      <m:sub>
                                        <m:r>
                                          <a:rPr lang="en-GB" sz="2800" i="1">
                                            <a:solidFill>
                                              <a:srgbClr val="006388"/>
                                            </a:solidFill>
                                            <a:latin typeface="Cambria Math" panose="02040503050406030204" pitchFamily="18" charset="0"/>
                                            <a:ea typeface="Fira Code" pitchFamily="49"/>
                                          </a:rPr>
                                          <m:t>𝑑</m:t>
                                        </m:r>
                                        <m:r>
                                          <a:rPr lang="en-GB" sz="2800" i="1">
                                            <a:solidFill>
                                              <a:srgbClr val="FF0000"/>
                                            </a:solidFill>
                                            <a:latin typeface="Cambria Math" panose="02040503050406030204" pitchFamily="18" charset="0"/>
                                            <a:ea typeface="Fira Code" pitchFamily="49"/>
                                          </a:rPr>
                                          <m:t>𝑐</m:t>
                                        </m:r>
                                        <m:r>
                                          <a:rPr lang="en-GB" sz="2800" i="1">
                                            <a:solidFill>
                                              <a:srgbClr val="E375A9"/>
                                            </a:solidFill>
                                            <a:latin typeface="Cambria Math" panose="02040503050406030204" pitchFamily="18" charset="0"/>
                                            <a:ea typeface="Fira Code" pitchFamily="49"/>
                                          </a:rPr>
                                          <m:t>𝑠</m:t>
                                        </m:r>
                                      </m:sub>
                                    </m:sSub>
                                  </m:e>
                                </m:d>
                                <m:r>
                                  <a:rPr lang="en-GB" sz="2800" b="0" i="1" smtClean="0">
                                    <a:solidFill>
                                      <a:schemeClr val="tx1">
                                        <a:lumMod val="75000"/>
                                        <a:lumOff val="25000"/>
                                      </a:schemeClr>
                                    </a:solidFill>
                                    <a:latin typeface="Cambria Math" panose="02040503050406030204" pitchFamily="18" charset="0"/>
                                    <a:ea typeface="Fira Code" pitchFamily="49"/>
                                  </a:rPr>
                                  <m:t>=</m:t>
                                </m:r>
                                <m:sSub>
                                  <m:sSubPr>
                                    <m:ctrlPr>
                                      <a:rPr lang="en-GB" sz="2800" b="0" i="1" smtClean="0">
                                        <a:solidFill>
                                          <a:srgbClr val="006388"/>
                                        </a:solidFill>
                                        <a:latin typeface="Cambria Math" panose="02040503050406030204" pitchFamily="18" charset="0"/>
                                        <a:ea typeface="Fira Code" pitchFamily="49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GB" sz="2800" b="0" i="1" smtClean="0">
                                        <a:solidFill>
                                          <a:srgbClr val="006388"/>
                                        </a:solidFill>
                                        <a:latin typeface="Cambria Math" panose="02040503050406030204" pitchFamily="18" charset="0"/>
                                        <a:ea typeface="Fira Code" pitchFamily="49"/>
                                      </a:rPr>
                                      <m:t>𝛽</m:t>
                                    </m:r>
                                  </m:e>
                                  <m:sub>
                                    <m:r>
                                      <a:rPr lang="en-GB" sz="2800" b="0" i="1" smtClean="0">
                                        <a:solidFill>
                                          <a:srgbClr val="006388"/>
                                        </a:solidFill>
                                        <a:latin typeface="Cambria Math" panose="02040503050406030204" pitchFamily="18" charset="0"/>
                                        <a:ea typeface="Fira Code" pitchFamily="49"/>
                                      </a:rPr>
                                      <m:t>𝑑</m:t>
                                    </m:r>
                                  </m:sub>
                                </m:sSub>
                                <m:r>
                                  <a:rPr lang="en-GB" sz="2800" b="0" i="1" smtClean="0">
                                    <a:solidFill>
                                      <a:schemeClr val="tx1">
                                        <a:lumMod val="75000"/>
                                        <a:lumOff val="25000"/>
                                      </a:schemeClr>
                                    </a:solidFill>
                                    <a:latin typeface="Cambria Math" panose="02040503050406030204" pitchFamily="18" charset="0"/>
                                    <a:ea typeface="Fira Code" pitchFamily="49"/>
                                  </a:rPr>
                                  <m:t>+</m:t>
                                </m:r>
                                <m:sSub>
                                  <m:sSubPr>
                                    <m:ctrlPr>
                                      <a:rPr lang="en-GB" sz="2800" b="0" i="1" smtClean="0">
                                        <a:solidFill>
                                          <a:schemeClr val="tx1">
                                            <a:lumMod val="75000"/>
                                            <a:lumOff val="25000"/>
                                          </a:schemeClr>
                                        </a:solidFill>
                                        <a:latin typeface="Cambria Math" panose="02040503050406030204" pitchFamily="18" charset="0"/>
                                        <a:ea typeface="Fira Code" pitchFamily="49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GB" sz="2800" b="0" i="1" smtClean="0">
                                        <a:solidFill>
                                          <a:schemeClr val="tx1">
                                            <a:lumMod val="75000"/>
                                            <a:lumOff val="25000"/>
                                          </a:schemeClr>
                                        </a:solidFill>
                                        <a:latin typeface="Cambria Math" panose="02040503050406030204" pitchFamily="18" charset="0"/>
                                        <a:ea typeface="Fira Code" pitchFamily="49"/>
                                      </a:rPr>
                                      <m:t>𝛽</m:t>
                                    </m:r>
                                  </m:e>
                                  <m:sub>
                                    <m:r>
                                      <a:rPr lang="en-GB" sz="2800" b="0" i="1" smtClean="0">
                                        <a:solidFill>
                                          <a:srgbClr val="006388"/>
                                        </a:solidFill>
                                        <a:latin typeface="Cambria Math" panose="02040503050406030204" pitchFamily="18" charset="0"/>
                                        <a:ea typeface="Fira Code" pitchFamily="49"/>
                                      </a:rPr>
                                      <m:t>𝑑</m:t>
                                    </m:r>
                                    <m:r>
                                      <a:rPr lang="en-GB" sz="2800" b="0" i="1" smtClean="0">
                                        <a:solidFill>
                                          <a:srgbClr val="E375A9"/>
                                        </a:solidFill>
                                        <a:latin typeface="Cambria Math" panose="02040503050406030204" pitchFamily="18" charset="0"/>
                                        <a:ea typeface="Fira Code" pitchFamily="49"/>
                                      </a:rPr>
                                      <m:t>𝑠</m:t>
                                    </m:r>
                                  </m:sub>
                                </m:sSub>
                                <m:r>
                                  <a:rPr lang="en-GB" sz="2800" b="0" i="1" smtClean="0">
                                    <a:solidFill>
                                      <a:schemeClr val="tx1">
                                        <a:lumMod val="75000"/>
                                        <a:lumOff val="25000"/>
                                      </a:schemeClr>
                                    </a:solidFill>
                                    <a:latin typeface="Cambria Math" panose="02040503050406030204" pitchFamily="18" charset="0"/>
                                    <a:ea typeface="Fira Code" pitchFamily="49"/>
                                  </a:rPr>
                                  <m:t>+</m:t>
                                </m:r>
                                <m:sSub>
                                  <m:sSubPr>
                                    <m:ctrlPr>
                                      <a:rPr lang="en-GB" sz="2800" b="0" i="1" smtClean="0">
                                        <a:solidFill>
                                          <a:srgbClr val="FF0000"/>
                                        </a:solidFill>
                                        <a:latin typeface="Cambria Math" panose="02040503050406030204" pitchFamily="18" charset="0"/>
                                        <a:ea typeface="Fira Code" pitchFamily="49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GB" sz="2800" b="0" i="1" smtClean="0">
                                        <a:solidFill>
                                          <a:srgbClr val="FF0000"/>
                                        </a:solidFill>
                                        <a:latin typeface="Cambria Math" panose="02040503050406030204" pitchFamily="18" charset="0"/>
                                        <a:ea typeface="Fira Code" pitchFamily="49"/>
                                      </a:rPr>
                                      <m:t>𝛽</m:t>
                                    </m:r>
                                  </m:e>
                                  <m:sub>
                                    <m:r>
                                      <a:rPr lang="en-GB" sz="2800" b="0" i="1" smtClean="0">
                                        <a:solidFill>
                                          <a:srgbClr val="FF0000"/>
                                        </a:solidFill>
                                        <a:latin typeface="Cambria Math" panose="02040503050406030204" pitchFamily="18" charset="0"/>
                                        <a:ea typeface="Fira Code" pitchFamily="49"/>
                                      </a:rPr>
                                      <m:t>𝑐</m:t>
                                    </m:r>
                                  </m:sub>
                                </m:sSub>
                                <m:r>
                                  <a:rPr lang="en-GB" sz="2800" b="0" i="1" smtClean="0">
                                    <a:solidFill>
                                      <a:schemeClr val="tx1">
                                        <a:lumMod val="75000"/>
                                        <a:lumOff val="25000"/>
                                      </a:schemeClr>
                                    </a:solidFill>
                                    <a:latin typeface="Cambria Math" panose="02040503050406030204" pitchFamily="18" charset="0"/>
                                    <a:ea typeface="Fira Code" pitchFamily="49"/>
                                  </a:rPr>
                                  <m:t>+</m:t>
                                </m:r>
                                <m:sSub>
                                  <m:sSubPr>
                                    <m:ctrlPr>
                                      <a:rPr lang="en-GB" sz="2800" b="0" i="1" smtClean="0">
                                        <a:solidFill>
                                          <a:schemeClr val="tx1">
                                            <a:lumMod val="75000"/>
                                            <a:lumOff val="25000"/>
                                          </a:schemeClr>
                                        </a:solidFill>
                                        <a:latin typeface="Cambria Math" panose="02040503050406030204" pitchFamily="18" charset="0"/>
                                        <a:ea typeface="Fira Code" pitchFamily="49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GB" sz="2800" b="0" i="1" smtClean="0">
                                        <a:solidFill>
                                          <a:schemeClr val="tx1">
                                            <a:lumMod val="75000"/>
                                            <a:lumOff val="25000"/>
                                          </a:schemeClr>
                                        </a:solidFill>
                                        <a:latin typeface="Cambria Math" panose="02040503050406030204" pitchFamily="18" charset="0"/>
                                        <a:ea typeface="Fira Code" pitchFamily="49"/>
                                      </a:rPr>
                                      <m:t>𝛽</m:t>
                                    </m:r>
                                  </m:e>
                                  <m:sub>
                                    <m:r>
                                      <a:rPr lang="en-GB" sz="2800" b="0" i="1" smtClean="0">
                                        <a:solidFill>
                                          <a:srgbClr val="FF0000"/>
                                        </a:solidFill>
                                        <a:latin typeface="Cambria Math" panose="02040503050406030204" pitchFamily="18" charset="0"/>
                                        <a:ea typeface="Fira Code" pitchFamily="49"/>
                                      </a:rPr>
                                      <m:t>𝑐</m:t>
                                    </m:r>
                                    <m:r>
                                      <a:rPr lang="en-GB" sz="2800" b="0" i="1" smtClean="0">
                                        <a:solidFill>
                                          <a:srgbClr val="E375A9"/>
                                        </a:solidFill>
                                        <a:latin typeface="Cambria Math" panose="02040503050406030204" pitchFamily="18" charset="0"/>
                                        <a:ea typeface="Fira Code" pitchFamily="49"/>
                                      </a:rPr>
                                      <m:t>𝑠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n-GB" sz="2800" dirty="0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Fira Sans" pitchFamily="34"/>
                            <a:ea typeface="Fira Code" pitchFamily="49"/>
                          </a:endParaRPr>
                        </a:p>
                      </a:txBody>
                      <a:tcPr anchor="ctr">
                        <a:lnL w="12701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mpd="sng">
                          <a:noFill/>
                          <a:prstDash val="solid"/>
                        </a:lnR>
                        <a:lnT w="38103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mpd="sng">
                          <a:noFill/>
                          <a:prstDash val="soli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n-GB" sz="2000" dirty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Fira Sans" panose="020B0503050000020004" pitchFamily="34" charset="0"/>
                              <a:ea typeface="Fira Sans" panose="020B0503050000020004" pitchFamily="34" charset="0"/>
                            </a:rPr>
                            <a:t>Mean as function of 4 components:</a:t>
                          </a:r>
                          <a:endParaRPr lang="en-NL" sz="2000" dirty="0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Fira Sans" panose="020B0503050000020004" pitchFamily="34" charset="0"/>
                            <a:ea typeface="Fira Sans" panose="020B0503050000020004" pitchFamily="34" charset="0"/>
                          </a:endParaRPr>
                        </a:p>
                      </a:txBody>
                      <a:tcPr anchor="ctr">
                        <a:lnL w="12700" cmpd="sng">
                          <a:noFill/>
                          <a:prstDash val="solid"/>
                        </a:lnL>
                        <a:lnR w="12701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3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mpd="sng">
                          <a:noFill/>
                          <a:prstDash val="soli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2631886396"/>
                      </a:ext>
                    </a:extLst>
                  </a:tr>
                  <a:tr h="681542">
                    <a:tc>
                      <a:txBody>
                        <a:bodyPr/>
                        <a:lstStyle/>
                        <a:p>
                          <a:pPr algn="l"/>
                          <a14:m>
                            <m:oMathPara xmlns:m="http://schemas.openxmlformats.org/officeDocument/2006/math">
                              <m:oMathParaPr>
                                <m:jc m:val="left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GB" sz="2800" b="0" i="1" smtClean="0">
                                        <a:solidFill>
                                          <a:srgbClr val="006388"/>
                                        </a:solidFill>
                                        <a:latin typeface="Cambria Math" panose="02040503050406030204" pitchFamily="18" charset="0"/>
                                        <a:ea typeface="Fira Code" pitchFamily="49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GB" sz="2800" b="0" i="1" smtClean="0">
                                        <a:solidFill>
                                          <a:srgbClr val="006388"/>
                                        </a:solidFill>
                                        <a:latin typeface="Cambria Math" panose="02040503050406030204" pitchFamily="18" charset="0"/>
                                        <a:ea typeface="Fira Code" pitchFamily="49"/>
                                      </a:rPr>
                                      <m:t>𝛽</m:t>
                                    </m:r>
                                  </m:e>
                                  <m:sub>
                                    <m:r>
                                      <a:rPr lang="en-GB" sz="2800" b="0" i="1" smtClean="0">
                                        <a:solidFill>
                                          <a:srgbClr val="006388"/>
                                        </a:solidFill>
                                        <a:latin typeface="Cambria Math" panose="02040503050406030204" pitchFamily="18" charset="0"/>
                                        <a:ea typeface="Fira Code" pitchFamily="49"/>
                                      </a:rPr>
                                      <m:t>𝑑</m:t>
                                    </m:r>
                                  </m:sub>
                                </m:sSub>
                                <m:r>
                                  <a:rPr lang="en-GB" sz="2800" b="0" i="1" smtClean="0">
                                    <a:solidFill>
                                      <a:schemeClr val="tx1">
                                        <a:lumMod val="75000"/>
                                        <a:lumOff val="25000"/>
                                      </a:schemeClr>
                                    </a:solidFill>
                                    <a:latin typeface="Cambria Math" panose="02040503050406030204" pitchFamily="18" charset="0"/>
                                    <a:ea typeface="Fira Code" pitchFamily="49"/>
                                  </a:rPr>
                                  <m:t>~</m:t>
                                </m:r>
                                <m:r>
                                  <a:rPr lang="en-GB" sz="2800" b="0" i="1" smtClean="0">
                                    <a:solidFill>
                                      <a:schemeClr val="tx1">
                                        <a:lumMod val="75000"/>
                                        <a:lumOff val="25000"/>
                                      </a:schemeClr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𝒩</m:t>
                                </m:r>
                                <m:d>
                                  <m:dPr>
                                    <m:ctrlPr>
                                      <a:rPr lang="en-GB" sz="2800" b="0" i="1" smtClean="0">
                                        <a:solidFill>
                                          <a:schemeClr val="tx1">
                                            <a:lumMod val="75000"/>
                                            <a:lumOff val="25000"/>
                                          </a:schemeClr>
                                        </a:solidFill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r>
                                      <a:rPr lang="en-GB" sz="2800" b="0" i="1" smtClean="0">
                                        <a:solidFill>
                                          <a:schemeClr val="tx1">
                                            <a:lumMod val="75000"/>
                                            <a:lumOff val="25000"/>
                                          </a:schemeClr>
                                        </a:solidFill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0,</m:t>
                                    </m:r>
                                    <m:sSubSup>
                                      <m:sSubSupPr>
                                        <m:ctrlPr>
                                          <a:rPr lang="en-GB" sz="2800" b="0" i="1" smtClean="0">
                                            <a:solidFill>
                                              <a:schemeClr val="tx1">
                                                <a:lumMod val="75000"/>
                                                <a:lumOff val="25000"/>
                                              </a:schemeClr>
                                            </a:solidFill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</m:ctrlPr>
                                      </m:sSubSupPr>
                                      <m:e>
                                        <m:r>
                                          <a:rPr lang="en-GB" sz="2800" b="0" i="1" smtClean="0">
                                            <a:solidFill>
                                              <a:schemeClr val="tx1">
                                                <a:lumMod val="75000"/>
                                                <a:lumOff val="25000"/>
                                              </a:schemeClr>
                                            </a:solidFill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𝜎</m:t>
                                        </m:r>
                                      </m:e>
                                      <m:sub>
                                        <m:r>
                                          <a:rPr lang="en-GB" sz="2800" b="0" i="1" smtClean="0">
                                            <a:solidFill>
                                              <a:schemeClr val="tx1">
                                                <a:lumMod val="75000"/>
                                                <a:lumOff val="25000"/>
                                              </a:schemeClr>
                                            </a:solidFill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𝑑</m:t>
                                        </m:r>
                                      </m:sub>
                                      <m:sup>
                                        <m:r>
                                          <a:rPr lang="en-GB" sz="2800" b="0" i="1" smtClean="0">
                                            <a:solidFill>
                                              <a:schemeClr val="tx1">
                                                <a:lumMod val="75000"/>
                                                <a:lumOff val="25000"/>
                                              </a:schemeClr>
                                            </a:solidFill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2</m:t>
                                        </m:r>
                                      </m:sup>
                                    </m:sSubSup>
                                  </m:e>
                                </m:d>
                              </m:oMath>
                            </m:oMathPara>
                          </a14:m>
                          <a:endParaRPr lang="en-NL" sz="2800" dirty="0"/>
                        </a:p>
                      </a:txBody>
                      <a:tcPr anchor="ctr">
                        <a:lnL w="12701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mpd="sng">
                          <a:noFill/>
                          <a:prstDash val="solid"/>
                        </a:lnR>
                        <a:lnT w="12700" cmpd="sng">
                          <a:noFill/>
                          <a:prstDash val="solid"/>
                        </a:lnT>
                        <a:lnB w="12700" cmpd="sng">
                          <a:noFill/>
                          <a:prstDash val="soli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n-GB" sz="2000" dirty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Fira Sans" panose="020B0503050000020004" pitchFamily="34" charset="0"/>
                              <a:ea typeface="Fira Sans" panose="020B0503050000020004" pitchFamily="34" charset="0"/>
                            </a:rPr>
                            <a:t>Driver average skill random intercept</a:t>
                          </a:r>
                          <a:endParaRPr lang="en-NL" sz="2000" dirty="0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Fira Sans" panose="020B0503050000020004" pitchFamily="34" charset="0"/>
                            <a:ea typeface="Fira Sans" panose="020B0503050000020004" pitchFamily="34" charset="0"/>
                          </a:endParaRPr>
                        </a:p>
                      </a:txBody>
                      <a:tcPr anchor="ctr">
                        <a:lnL w="12700" cmpd="sng">
                          <a:noFill/>
                          <a:prstDash val="solid"/>
                        </a:lnL>
                        <a:lnR w="12701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mpd="sng">
                          <a:noFill/>
                          <a:prstDash val="solid"/>
                        </a:lnT>
                        <a:lnB w="12700" cmpd="sng">
                          <a:noFill/>
                          <a:prstDash val="soli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1563441984"/>
                      </a:ext>
                    </a:extLst>
                  </a:tr>
                  <a:tr h="681542">
                    <a:tc>
                      <a:txBody>
                        <a:bodyPr/>
                        <a:lstStyle/>
                        <a:p>
                          <a:pPr algn="l"/>
                          <a14:m>
                            <m:oMathPara xmlns:m="http://schemas.openxmlformats.org/officeDocument/2006/math">
                              <m:oMathParaPr>
                                <m:jc m:val="left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GB" sz="2800" b="0" i="1" smtClean="0">
                                        <a:solidFill>
                                          <a:schemeClr val="tx1">
                                            <a:lumMod val="75000"/>
                                            <a:lumOff val="25000"/>
                                          </a:schemeClr>
                                        </a:solidFill>
                                        <a:latin typeface="Cambria Math" panose="02040503050406030204" pitchFamily="18" charset="0"/>
                                        <a:ea typeface="Fira Code" pitchFamily="49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GB" sz="2800" b="0" i="1" smtClean="0">
                                        <a:solidFill>
                                          <a:schemeClr val="tx1">
                                            <a:lumMod val="75000"/>
                                            <a:lumOff val="25000"/>
                                          </a:schemeClr>
                                        </a:solidFill>
                                        <a:latin typeface="Cambria Math" panose="02040503050406030204" pitchFamily="18" charset="0"/>
                                        <a:ea typeface="Fira Code" pitchFamily="49"/>
                                      </a:rPr>
                                      <m:t>𝛽</m:t>
                                    </m:r>
                                  </m:e>
                                  <m:sub>
                                    <m:r>
                                      <a:rPr lang="en-GB" sz="2800" b="0" i="1" smtClean="0">
                                        <a:solidFill>
                                          <a:srgbClr val="006388"/>
                                        </a:solidFill>
                                        <a:latin typeface="Cambria Math" panose="02040503050406030204" pitchFamily="18" charset="0"/>
                                        <a:ea typeface="Fira Code" pitchFamily="49"/>
                                      </a:rPr>
                                      <m:t>𝑑</m:t>
                                    </m:r>
                                    <m:r>
                                      <a:rPr lang="en-GB" sz="2800" b="0" i="1" smtClean="0">
                                        <a:solidFill>
                                          <a:srgbClr val="E375A9"/>
                                        </a:solidFill>
                                        <a:latin typeface="Cambria Math" panose="02040503050406030204" pitchFamily="18" charset="0"/>
                                        <a:ea typeface="Fira Code" pitchFamily="49"/>
                                      </a:rPr>
                                      <m:t>𝑠</m:t>
                                    </m:r>
                                  </m:sub>
                                </m:sSub>
                                <m:r>
                                  <a:rPr lang="en-GB" sz="2800" b="0" i="1" smtClean="0">
                                    <a:solidFill>
                                      <a:schemeClr val="tx1">
                                        <a:lumMod val="75000"/>
                                        <a:lumOff val="25000"/>
                                      </a:schemeClr>
                                    </a:solidFill>
                                    <a:latin typeface="Cambria Math" panose="02040503050406030204" pitchFamily="18" charset="0"/>
                                    <a:ea typeface="Fira Code" pitchFamily="49"/>
                                  </a:rPr>
                                  <m:t>~</m:t>
                                </m:r>
                                <m:r>
                                  <a:rPr lang="en-GB" sz="2800" b="0" i="1" smtClean="0">
                                    <a:solidFill>
                                      <a:schemeClr val="tx1">
                                        <a:lumMod val="75000"/>
                                        <a:lumOff val="25000"/>
                                      </a:schemeClr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𝒩</m:t>
                                </m:r>
                                <m:d>
                                  <m:dPr>
                                    <m:ctrlPr>
                                      <a:rPr lang="en-GB" sz="2800" b="0" i="1" smtClean="0">
                                        <a:solidFill>
                                          <a:schemeClr val="tx1">
                                            <a:lumMod val="75000"/>
                                            <a:lumOff val="25000"/>
                                          </a:schemeClr>
                                        </a:solidFill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r>
                                      <a:rPr lang="en-GB" sz="2800" b="0" i="1" smtClean="0">
                                        <a:solidFill>
                                          <a:schemeClr val="tx1">
                                            <a:lumMod val="75000"/>
                                            <a:lumOff val="25000"/>
                                          </a:schemeClr>
                                        </a:solidFill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0,</m:t>
                                    </m:r>
                                    <m:sSubSup>
                                      <m:sSubSupPr>
                                        <m:ctrlPr>
                                          <a:rPr lang="en-GB" sz="2800" b="0" i="1" smtClean="0">
                                            <a:solidFill>
                                              <a:schemeClr val="tx1">
                                                <a:lumMod val="75000"/>
                                                <a:lumOff val="25000"/>
                                              </a:schemeClr>
                                            </a:solidFill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</m:ctrlPr>
                                      </m:sSubSupPr>
                                      <m:e>
                                        <m:r>
                                          <a:rPr lang="en-GB" sz="2800" b="0" i="1" smtClean="0">
                                            <a:solidFill>
                                              <a:schemeClr val="tx1">
                                                <a:lumMod val="75000"/>
                                                <a:lumOff val="25000"/>
                                              </a:schemeClr>
                                            </a:solidFill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𝜎</m:t>
                                        </m:r>
                                      </m:e>
                                      <m:sub>
                                        <m:r>
                                          <a:rPr lang="en-GB" sz="2800" b="0" i="1" smtClean="0">
                                            <a:solidFill>
                                              <a:schemeClr val="tx1">
                                                <a:lumMod val="75000"/>
                                                <a:lumOff val="25000"/>
                                              </a:schemeClr>
                                            </a:solidFill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𝑑𝑠</m:t>
                                        </m:r>
                                      </m:sub>
                                      <m:sup>
                                        <m:r>
                                          <a:rPr lang="en-GB" sz="2800" b="0" i="1" smtClean="0">
                                            <a:solidFill>
                                              <a:schemeClr val="tx1">
                                                <a:lumMod val="75000"/>
                                                <a:lumOff val="25000"/>
                                              </a:schemeClr>
                                            </a:solidFill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2</m:t>
                                        </m:r>
                                      </m:sup>
                                    </m:sSubSup>
                                  </m:e>
                                </m:d>
                              </m:oMath>
                            </m:oMathPara>
                          </a14:m>
                          <a:endParaRPr lang="en-NL" sz="2800" dirty="0"/>
                        </a:p>
                      </a:txBody>
                      <a:tcPr anchor="ctr">
                        <a:lnL w="12701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mpd="sng">
                          <a:noFill/>
                          <a:prstDash val="solid"/>
                        </a:lnR>
                        <a:lnT w="12700" cmpd="sng">
                          <a:noFill/>
                          <a:prstDash val="solid"/>
                        </a:lnT>
                        <a:lnB w="12700" cmpd="sng">
                          <a:noFill/>
                          <a:prstDash val="soli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n-GB" sz="2000" dirty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Fira Sans" panose="020B0503050000020004" pitchFamily="34" charset="0"/>
                              <a:ea typeface="Fira Sans" panose="020B0503050000020004" pitchFamily="34" charset="0"/>
                            </a:rPr>
                            <a:t>Driver seasonal form random intercept</a:t>
                          </a:r>
                          <a:endParaRPr lang="en-NL" sz="2000" dirty="0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Fira Sans" panose="020B0503050000020004" pitchFamily="34" charset="0"/>
                            <a:ea typeface="Fira Sans" panose="020B0503050000020004" pitchFamily="34" charset="0"/>
                          </a:endParaRPr>
                        </a:p>
                      </a:txBody>
                      <a:tcPr anchor="ctr">
                        <a:lnL w="12700" cmpd="sng">
                          <a:noFill/>
                          <a:prstDash val="solid"/>
                        </a:lnL>
                        <a:lnR w="12701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mpd="sng">
                          <a:noFill/>
                          <a:prstDash val="solid"/>
                        </a:lnT>
                        <a:lnB w="12700" cmpd="sng">
                          <a:noFill/>
                          <a:prstDash val="soli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1537545852"/>
                      </a:ext>
                    </a:extLst>
                  </a:tr>
                  <a:tr h="681542">
                    <a:tc>
                      <a:txBody>
                        <a:bodyPr/>
                        <a:lstStyle/>
                        <a:p>
                          <a:pPr algn="l"/>
                          <a14:m>
                            <m:oMathPara xmlns:m="http://schemas.openxmlformats.org/officeDocument/2006/math">
                              <m:oMathParaPr>
                                <m:jc m:val="left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GB" sz="2800" b="0" i="1" smtClean="0">
                                        <a:solidFill>
                                          <a:srgbClr val="FF0000"/>
                                        </a:solidFill>
                                        <a:latin typeface="Cambria Math" panose="02040503050406030204" pitchFamily="18" charset="0"/>
                                        <a:ea typeface="Fira Code" pitchFamily="49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GB" sz="2800" b="0" i="1" smtClean="0">
                                        <a:solidFill>
                                          <a:srgbClr val="FF0000"/>
                                        </a:solidFill>
                                        <a:latin typeface="Cambria Math" panose="02040503050406030204" pitchFamily="18" charset="0"/>
                                        <a:ea typeface="Fira Code" pitchFamily="49"/>
                                      </a:rPr>
                                      <m:t>𝛽</m:t>
                                    </m:r>
                                  </m:e>
                                  <m:sub>
                                    <m:r>
                                      <a:rPr lang="en-GB" sz="2800" b="0" i="1" smtClean="0">
                                        <a:solidFill>
                                          <a:srgbClr val="FF0000"/>
                                        </a:solidFill>
                                        <a:latin typeface="Cambria Math" panose="02040503050406030204" pitchFamily="18" charset="0"/>
                                        <a:ea typeface="Fira Code" pitchFamily="49"/>
                                      </a:rPr>
                                      <m:t>𝑐</m:t>
                                    </m:r>
                                  </m:sub>
                                </m:sSub>
                                <m:r>
                                  <a:rPr lang="en-GB" sz="2800" b="0" i="1" smtClean="0">
                                    <a:solidFill>
                                      <a:schemeClr val="tx1">
                                        <a:lumMod val="75000"/>
                                        <a:lumOff val="25000"/>
                                      </a:schemeClr>
                                    </a:solidFill>
                                    <a:latin typeface="Cambria Math" panose="02040503050406030204" pitchFamily="18" charset="0"/>
                                    <a:ea typeface="Fira Code" pitchFamily="49"/>
                                  </a:rPr>
                                  <m:t>~</m:t>
                                </m:r>
                                <m:r>
                                  <a:rPr lang="en-GB" sz="2800" b="0" i="1" smtClean="0">
                                    <a:solidFill>
                                      <a:schemeClr val="tx1">
                                        <a:lumMod val="75000"/>
                                        <a:lumOff val="25000"/>
                                      </a:schemeClr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𝒩</m:t>
                                </m:r>
                                <m:d>
                                  <m:dPr>
                                    <m:ctrlPr>
                                      <a:rPr lang="en-GB" sz="2800" b="0" i="1" smtClean="0">
                                        <a:solidFill>
                                          <a:schemeClr val="tx1">
                                            <a:lumMod val="75000"/>
                                            <a:lumOff val="25000"/>
                                          </a:schemeClr>
                                        </a:solidFill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r>
                                      <a:rPr lang="en-GB" sz="2800" b="0" i="1" smtClean="0">
                                        <a:solidFill>
                                          <a:schemeClr val="tx1">
                                            <a:lumMod val="75000"/>
                                            <a:lumOff val="25000"/>
                                          </a:schemeClr>
                                        </a:solidFill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0,</m:t>
                                    </m:r>
                                    <m:sSubSup>
                                      <m:sSubSupPr>
                                        <m:ctrlPr>
                                          <a:rPr lang="en-GB" sz="2800" b="0" i="1" smtClean="0">
                                            <a:solidFill>
                                              <a:schemeClr val="tx1">
                                                <a:lumMod val="75000"/>
                                                <a:lumOff val="25000"/>
                                              </a:schemeClr>
                                            </a:solidFill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</m:ctrlPr>
                                      </m:sSubSupPr>
                                      <m:e>
                                        <m:r>
                                          <a:rPr lang="en-GB" sz="2800" b="0" i="1" smtClean="0">
                                            <a:solidFill>
                                              <a:schemeClr val="tx1">
                                                <a:lumMod val="75000"/>
                                                <a:lumOff val="25000"/>
                                              </a:schemeClr>
                                            </a:solidFill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𝜎</m:t>
                                        </m:r>
                                      </m:e>
                                      <m:sub>
                                        <m:r>
                                          <a:rPr lang="en-GB" sz="2800" b="0" i="1" smtClean="0">
                                            <a:solidFill>
                                              <a:schemeClr val="tx1">
                                                <a:lumMod val="75000"/>
                                                <a:lumOff val="25000"/>
                                              </a:schemeClr>
                                            </a:solidFill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𝑐</m:t>
                                        </m:r>
                                      </m:sub>
                                      <m:sup>
                                        <m:r>
                                          <a:rPr lang="en-GB" sz="2800" b="0" i="1" smtClean="0">
                                            <a:solidFill>
                                              <a:schemeClr val="tx1">
                                                <a:lumMod val="75000"/>
                                                <a:lumOff val="25000"/>
                                              </a:schemeClr>
                                            </a:solidFill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2</m:t>
                                        </m:r>
                                      </m:sup>
                                    </m:sSubSup>
                                  </m:e>
                                </m:d>
                              </m:oMath>
                            </m:oMathPara>
                          </a14:m>
                          <a:endParaRPr lang="en-NL" sz="2800" dirty="0"/>
                        </a:p>
                      </a:txBody>
                      <a:tcPr anchor="ctr">
                        <a:lnL w="12701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mpd="sng">
                          <a:noFill/>
                          <a:prstDash val="solid"/>
                        </a:lnR>
                        <a:lnT w="12700" cmpd="sng">
                          <a:noFill/>
                          <a:prstDash val="solid"/>
                        </a:lnT>
                        <a:lnB w="12700" cmpd="sng">
                          <a:noFill/>
                          <a:prstDash val="soli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n-GB" sz="2000" dirty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Fira Sans" panose="020B0503050000020004" pitchFamily="34" charset="0"/>
                              <a:ea typeface="Fira Sans" panose="020B0503050000020004" pitchFamily="34" charset="0"/>
                            </a:rPr>
                            <a:t>Constructor average advantage random intercept</a:t>
                          </a:r>
                          <a:endParaRPr lang="en-NL" sz="2000" dirty="0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Fira Sans" panose="020B0503050000020004" pitchFamily="34" charset="0"/>
                            <a:ea typeface="Fira Sans" panose="020B0503050000020004" pitchFamily="34" charset="0"/>
                          </a:endParaRPr>
                        </a:p>
                      </a:txBody>
                      <a:tcPr anchor="ctr">
                        <a:lnL w="12700" cmpd="sng">
                          <a:noFill/>
                          <a:prstDash val="solid"/>
                        </a:lnL>
                        <a:lnR w="12701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mpd="sng">
                          <a:noFill/>
                          <a:prstDash val="solid"/>
                        </a:lnT>
                        <a:lnB w="12700" cmpd="sng">
                          <a:noFill/>
                          <a:prstDash val="soli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3605644339"/>
                      </a:ext>
                    </a:extLst>
                  </a:tr>
                  <a:tr h="681542">
                    <a:tc>
                      <a:txBody>
                        <a:bodyPr/>
                        <a:lstStyle/>
                        <a:p>
                          <a:pPr algn="l"/>
                          <a14:m>
                            <m:oMathPara xmlns:m="http://schemas.openxmlformats.org/officeDocument/2006/math">
                              <m:oMathParaPr>
                                <m:jc m:val="left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GB" sz="2800" b="0" i="1" smtClean="0">
                                        <a:solidFill>
                                          <a:schemeClr val="tx1">
                                            <a:lumMod val="75000"/>
                                            <a:lumOff val="25000"/>
                                          </a:schemeClr>
                                        </a:solidFill>
                                        <a:latin typeface="Cambria Math" panose="02040503050406030204" pitchFamily="18" charset="0"/>
                                        <a:ea typeface="Fira Code" pitchFamily="49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GB" sz="2800" b="0" i="1" smtClean="0">
                                        <a:solidFill>
                                          <a:schemeClr val="tx1">
                                            <a:lumMod val="75000"/>
                                            <a:lumOff val="25000"/>
                                          </a:schemeClr>
                                        </a:solidFill>
                                        <a:latin typeface="Cambria Math" panose="02040503050406030204" pitchFamily="18" charset="0"/>
                                        <a:ea typeface="Fira Code" pitchFamily="49"/>
                                      </a:rPr>
                                      <m:t>𝛽</m:t>
                                    </m:r>
                                  </m:e>
                                  <m:sub>
                                    <m:r>
                                      <a:rPr lang="en-GB" sz="2800" b="0" i="1" smtClean="0">
                                        <a:solidFill>
                                          <a:srgbClr val="FF0000"/>
                                        </a:solidFill>
                                        <a:latin typeface="Cambria Math" panose="02040503050406030204" pitchFamily="18" charset="0"/>
                                        <a:ea typeface="Fira Code" pitchFamily="49"/>
                                      </a:rPr>
                                      <m:t>𝑐</m:t>
                                    </m:r>
                                    <m:r>
                                      <a:rPr lang="en-GB" sz="2800" b="0" i="1" smtClean="0">
                                        <a:solidFill>
                                          <a:srgbClr val="E375A9"/>
                                        </a:solidFill>
                                        <a:latin typeface="Cambria Math" panose="02040503050406030204" pitchFamily="18" charset="0"/>
                                        <a:ea typeface="Fira Code" pitchFamily="49"/>
                                      </a:rPr>
                                      <m:t>𝑠</m:t>
                                    </m:r>
                                  </m:sub>
                                </m:sSub>
                                <m:r>
                                  <a:rPr lang="en-GB" sz="2800" b="0" i="1" smtClean="0">
                                    <a:solidFill>
                                      <a:schemeClr val="tx1">
                                        <a:lumMod val="75000"/>
                                        <a:lumOff val="25000"/>
                                      </a:schemeClr>
                                    </a:solidFill>
                                    <a:latin typeface="Cambria Math" panose="02040503050406030204" pitchFamily="18" charset="0"/>
                                    <a:ea typeface="Fira Code" pitchFamily="49"/>
                                  </a:rPr>
                                  <m:t>~</m:t>
                                </m:r>
                                <m:r>
                                  <a:rPr lang="en-GB" sz="2800" b="0" i="1" smtClean="0">
                                    <a:solidFill>
                                      <a:schemeClr val="tx1">
                                        <a:lumMod val="75000"/>
                                        <a:lumOff val="25000"/>
                                      </a:schemeClr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𝒩</m:t>
                                </m:r>
                                <m:d>
                                  <m:dPr>
                                    <m:ctrlPr>
                                      <a:rPr lang="en-GB" sz="2800" b="0" i="1" smtClean="0">
                                        <a:solidFill>
                                          <a:schemeClr val="tx1">
                                            <a:lumMod val="75000"/>
                                            <a:lumOff val="25000"/>
                                          </a:schemeClr>
                                        </a:solidFill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r>
                                      <a:rPr lang="en-GB" sz="2800" b="0" i="1" smtClean="0">
                                        <a:solidFill>
                                          <a:schemeClr val="tx1">
                                            <a:lumMod val="75000"/>
                                            <a:lumOff val="25000"/>
                                          </a:schemeClr>
                                        </a:solidFill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0,</m:t>
                                    </m:r>
                                    <m:sSubSup>
                                      <m:sSubSupPr>
                                        <m:ctrlPr>
                                          <a:rPr lang="en-GB" sz="2800" b="0" i="1" smtClean="0">
                                            <a:solidFill>
                                              <a:schemeClr val="tx1">
                                                <a:lumMod val="75000"/>
                                                <a:lumOff val="25000"/>
                                              </a:schemeClr>
                                            </a:solidFill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</m:ctrlPr>
                                      </m:sSubSupPr>
                                      <m:e>
                                        <m:r>
                                          <a:rPr lang="en-GB" sz="2800" b="0" i="1" smtClean="0">
                                            <a:solidFill>
                                              <a:schemeClr val="tx1">
                                                <a:lumMod val="75000"/>
                                                <a:lumOff val="25000"/>
                                              </a:schemeClr>
                                            </a:solidFill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𝜎</m:t>
                                        </m:r>
                                      </m:e>
                                      <m:sub>
                                        <m:r>
                                          <a:rPr lang="en-GB" sz="2800" b="0" i="1" smtClean="0">
                                            <a:solidFill>
                                              <a:schemeClr val="tx1">
                                                <a:lumMod val="75000"/>
                                                <a:lumOff val="25000"/>
                                              </a:schemeClr>
                                            </a:solidFill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𝑐𝑠</m:t>
                                        </m:r>
                                      </m:sub>
                                      <m:sup>
                                        <m:r>
                                          <a:rPr lang="en-GB" sz="2800" b="0" i="1" smtClean="0">
                                            <a:solidFill>
                                              <a:schemeClr val="tx1">
                                                <a:lumMod val="75000"/>
                                                <a:lumOff val="25000"/>
                                              </a:schemeClr>
                                            </a:solidFill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2</m:t>
                                        </m:r>
                                      </m:sup>
                                    </m:sSubSup>
                                  </m:e>
                                </m:d>
                              </m:oMath>
                            </m:oMathPara>
                          </a14:m>
                          <a:endParaRPr lang="en-NL" sz="2800" dirty="0"/>
                        </a:p>
                      </a:txBody>
                      <a:tcPr anchor="ctr">
                        <a:lnL w="12701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mpd="sng">
                          <a:noFill/>
                          <a:prstDash val="solid"/>
                        </a:lnR>
                        <a:lnT w="12700" cmpd="sng">
                          <a:noFill/>
                          <a:prstDash val="solid"/>
                        </a:lnT>
                        <a:lnB w="12701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n-GB" sz="2000" dirty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Fira Sans" panose="020B0503050000020004" pitchFamily="34" charset="0"/>
                              <a:ea typeface="Fira Sans" panose="020B0503050000020004" pitchFamily="34" charset="0"/>
                            </a:rPr>
                            <a:t>Constructor seasonal form random intercept</a:t>
                          </a:r>
                          <a:endParaRPr lang="en-NL" sz="2000" dirty="0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Fira Sans" panose="020B0503050000020004" pitchFamily="34" charset="0"/>
                            <a:ea typeface="Fira Sans" panose="020B0503050000020004" pitchFamily="34" charset="0"/>
                          </a:endParaRPr>
                        </a:p>
                      </a:txBody>
                      <a:tcPr anchor="ctr">
                        <a:lnL w="12700" cmpd="sng">
                          <a:noFill/>
                          <a:prstDash val="solid"/>
                        </a:lnL>
                        <a:lnR w="12701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mpd="sng">
                          <a:noFill/>
                          <a:prstDash val="solid"/>
                        </a:lnT>
                        <a:lnB w="12701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2938282870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5" name="Table 5">
                <a:extLst>
                  <a:ext uri="{FF2B5EF4-FFF2-40B4-BE49-F238E27FC236}">
                    <a16:creationId xmlns:a16="http://schemas.microsoft.com/office/drawing/2014/main" id="{0BDDA7CD-A588-40F6-9CB7-782CB87823F1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4211823007"/>
                  </p:ext>
                </p:extLst>
              </p:nvPr>
            </p:nvGraphicFramePr>
            <p:xfrm>
              <a:off x="835459" y="2420858"/>
              <a:ext cx="10617565" cy="4096381"/>
            </p:xfrm>
            <a:graphic>
              <a:graphicData uri="http://schemas.openxmlformats.org/drawingml/2006/table">
                <a:tbl>
                  <a:tblPr bandRow="1">
                    <a:tableStyleId>{5C22544A-7EE6-4342-B048-85BDC9FD1C3A}</a:tableStyleId>
                  </a:tblPr>
                  <a:tblGrid>
                    <a:gridCol w="5644282">
                      <a:extLst>
                        <a:ext uri="{9D8B030D-6E8A-4147-A177-3AD203B41FA5}">
                          <a16:colId xmlns:a16="http://schemas.microsoft.com/office/drawing/2014/main" val="3481142934"/>
                        </a:ext>
                      </a:extLst>
                    </a:gridCol>
                    <a:gridCol w="4973283">
                      <a:extLst>
                        <a:ext uri="{9D8B030D-6E8A-4147-A177-3AD203B41FA5}">
                          <a16:colId xmlns:a16="http://schemas.microsoft.com/office/drawing/2014/main" val="3353229663"/>
                        </a:ext>
                      </a:extLst>
                    </a:gridCol>
                  </a:tblGrid>
                  <a:tr h="701040">
                    <a:tc>
                      <a:txBody>
                        <a:bodyPr/>
                        <a:lstStyle/>
                        <a:p>
                          <a:endParaRPr lang="en-NL"/>
                        </a:p>
                      </a:txBody>
                      <a:tcPr anchor="ctr">
                        <a:lnL w="12701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mpd="sng">
                          <a:noFill/>
                          <a:prstDash val="solid"/>
                        </a:lnR>
                        <a:lnT w="12701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3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2"/>
                          <a:stretch>
                            <a:fillRect t="-4348" r="-88121" b="-50000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n-GB" sz="2000" dirty="0" err="1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Fira Sans" panose="020B0503050000020004" pitchFamily="34" charset="0"/>
                              <a:ea typeface="Fira Sans" panose="020B0503050000020004" pitchFamily="34" charset="0"/>
                            </a:rPr>
                            <a:t>i.i.d.</a:t>
                          </a:r>
                          <a:r>
                            <a:rPr lang="en-GB" sz="2000" dirty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Fira Sans" panose="020B0503050000020004" pitchFamily="34" charset="0"/>
                              <a:ea typeface="Fira Sans" panose="020B0503050000020004" pitchFamily="34" charset="0"/>
                            </a:rPr>
                            <a:t> races within season, driver, constructor</a:t>
                          </a:r>
                          <a:endParaRPr lang="en-NL" sz="2000" dirty="0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Fira Sans" panose="020B0503050000020004" pitchFamily="34" charset="0"/>
                            <a:ea typeface="Fira Sans" panose="020B0503050000020004" pitchFamily="34" charset="0"/>
                          </a:endParaRPr>
                        </a:p>
                      </a:txBody>
                      <a:tcPr anchor="ctr">
                        <a:lnL w="12700" cmpd="sng">
                          <a:noFill/>
                          <a:prstDash val="solid"/>
                        </a:lnL>
                        <a:lnR w="12701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1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3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619135238"/>
                      </a:ext>
                    </a:extLst>
                  </a:tr>
                  <a:tr h="630177">
                    <a:tc>
                      <a:txBody>
                        <a:bodyPr/>
                        <a:lstStyle/>
                        <a:p>
                          <a:endParaRPr lang="en-NL"/>
                        </a:p>
                      </a:txBody>
                      <a:tcPr anchor="ctr">
                        <a:lnL w="12701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mpd="sng">
                          <a:noFill/>
                          <a:prstDash val="solid"/>
                        </a:lnR>
                        <a:lnT w="38103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mpd="sng">
                          <a:noFill/>
                          <a:prstDash val="soli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2"/>
                          <a:stretch>
                            <a:fillRect t="-115385" r="-88121" b="-452885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n-GB" sz="2000" dirty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Fira Sans" panose="020B0503050000020004" pitchFamily="34" charset="0"/>
                              <a:ea typeface="Fira Sans" panose="020B0503050000020004" pitchFamily="34" charset="0"/>
                            </a:rPr>
                            <a:t>Mean as function of 4 components:</a:t>
                          </a:r>
                          <a:endParaRPr lang="en-NL" sz="2000" dirty="0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Fira Sans" panose="020B0503050000020004" pitchFamily="34" charset="0"/>
                            <a:ea typeface="Fira Sans" panose="020B0503050000020004" pitchFamily="34" charset="0"/>
                          </a:endParaRPr>
                        </a:p>
                      </a:txBody>
                      <a:tcPr anchor="ctr">
                        <a:lnL w="12700" cmpd="sng">
                          <a:noFill/>
                          <a:prstDash val="solid"/>
                        </a:lnL>
                        <a:lnR w="12701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3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mpd="sng">
                          <a:noFill/>
                          <a:prstDash val="soli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2631886396"/>
                      </a:ext>
                    </a:extLst>
                  </a:tr>
                  <a:tr h="681542">
                    <a:tc>
                      <a:txBody>
                        <a:bodyPr/>
                        <a:lstStyle/>
                        <a:p>
                          <a:endParaRPr lang="en-NL"/>
                        </a:p>
                      </a:txBody>
                      <a:tcPr anchor="ctr">
                        <a:lnL w="12701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mpd="sng">
                          <a:noFill/>
                          <a:prstDash val="solid"/>
                        </a:lnR>
                        <a:lnT w="12700" cmpd="sng">
                          <a:noFill/>
                          <a:prstDash val="solid"/>
                        </a:lnT>
                        <a:lnB w="12700" cmpd="sng">
                          <a:noFill/>
                          <a:prstDash val="soli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2"/>
                          <a:stretch>
                            <a:fillRect t="-200000" r="-88121" b="-320536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n-GB" sz="2000" dirty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Fira Sans" panose="020B0503050000020004" pitchFamily="34" charset="0"/>
                              <a:ea typeface="Fira Sans" panose="020B0503050000020004" pitchFamily="34" charset="0"/>
                            </a:rPr>
                            <a:t>Driver average skill random intercept</a:t>
                          </a:r>
                          <a:endParaRPr lang="en-NL" sz="2000" dirty="0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Fira Sans" panose="020B0503050000020004" pitchFamily="34" charset="0"/>
                            <a:ea typeface="Fira Sans" panose="020B0503050000020004" pitchFamily="34" charset="0"/>
                          </a:endParaRPr>
                        </a:p>
                      </a:txBody>
                      <a:tcPr anchor="ctr">
                        <a:lnL w="12700" cmpd="sng">
                          <a:noFill/>
                          <a:prstDash val="solid"/>
                        </a:lnL>
                        <a:lnR w="12701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mpd="sng">
                          <a:noFill/>
                          <a:prstDash val="solid"/>
                        </a:lnT>
                        <a:lnB w="12700" cmpd="sng">
                          <a:noFill/>
                          <a:prstDash val="soli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1563441984"/>
                      </a:ext>
                    </a:extLst>
                  </a:tr>
                  <a:tr h="681542">
                    <a:tc>
                      <a:txBody>
                        <a:bodyPr/>
                        <a:lstStyle/>
                        <a:p>
                          <a:endParaRPr lang="en-NL"/>
                        </a:p>
                      </a:txBody>
                      <a:tcPr anchor="ctr">
                        <a:lnL w="12701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mpd="sng">
                          <a:noFill/>
                          <a:prstDash val="solid"/>
                        </a:lnR>
                        <a:lnT w="12700" cmpd="sng">
                          <a:noFill/>
                          <a:prstDash val="solid"/>
                        </a:lnT>
                        <a:lnB w="12700" cmpd="sng">
                          <a:noFill/>
                          <a:prstDash val="soli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2"/>
                          <a:stretch>
                            <a:fillRect t="-300000" r="-88121" b="-220536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n-GB" sz="2000" dirty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Fira Sans" panose="020B0503050000020004" pitchFamily="34" charset="0"/>
                              <a:ea typeface="Fira Sans" panose="020B0503050000020004" pitchFamily="34" charset="0"/>
                            </a:rPr>
                            <a:t>Driver seasonal form random intercept</a:t>
                          </a:r>
                          <a:endParaRPr lang="en-NL" sz="2000" dirty="0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Fira Sans" panose="020B0503050000020004" pitchFamily="34" charset="0"/>
                            <a:ea typeface="Fira Sans" panose="020B0503050000020004" pitchFamily="34" charset="0"/>
                          </a:endParaRPr>
                        </a:p>
                      </a:txBody>
                      <a:tcPr anchor="ctr">
                        <a:lnL w="12700" cmpd="sng">
                          <a:noFill/>
                          <a:prstDash val="solid"/>
                        </a:lnL>
                        <a:lnR w="12701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mpd="sng">
                          <a:noFill/>
                          <a:prstDash val="solid"/>
                        </a:lnT>
                        <a:lnB w="12700" cmpd="sng">
                          <a:noFill/>
                          <a:prstDash val="soli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1537545852"/>
                      </a:ext>
                    </a:extLst>
                  </a:tr>
                  <a:tr h="701040">
                    <a:tc>
                      <a:txBody>
                        <a:bodyPr/>
                        <a:lstStyle/>
                        <a:p>
                          <a:endParaRPr lang="en-NL"/>
                        </a:p>
                      </a:txBody>
                      <a:tcPr anchor="ctr">
                        <a:lnL w="12701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mpd="sng">
                          <a:noFill/>
                          <a:prstDash val="solid"/>
                        </a:lnR>
                        <a:lnT w="12700" cmpd="sng">
                          <a:noFill/>
                          <a:prstDash val="solid"/>
                        </a:lnT>
                        <a:lnB w="12700" cmpd="sng">
                          <a:noFill/>
                          <a:prstDash val="soli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2"/>
                          <a:stretch>
                            <a:fillRect t="-389565" r="-88121" b="-114783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n-GB" sz="2000" dirty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Fira Sans" panose="020B0503050000020004" pitchFamily="34" charset="0"/>
                              <a:ea typeface="Fira Sans" panose="020B0503050000020004" pitchFamily="34" charset="0"/>
                            </a:rPr>
                            <a:t>Constructor average advantage random intercept</a:t>
                          </a:r>
                          <a:endParaRPr lang="en-NL" sz="2000" dirty="0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Fira Sans" panose="020B0503050000020004" pitchFamily="34" charset="0"/>
                            <a:ea typeface="Fira Sans" panose="020B0503050000020004" pitchFamily="34" charset="0"/>
                          </a:endParaRPr>
                        </a:p>
                      </a:txBody>
                      <a:tcPr anchor="ctr">
                        <a:lnL w="12700" cmpd="sng">
                          <a:noFill/>
                          <a:prstDash val="solid"/>
                        </a:lnL>
                        <a:lnR w="12701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mpd="sng">
                          <a:noFill/>
                          <a:prstDash val="solid"/>
                        </a:lnT>
                        <a:lnB w="12700" cmpd="sng">
                          <a:noFill/>
                          <a:prstDash val="soli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3605644339"/>
                      </a:ext>
                    </a:extLst>
                  </a:tr>
                  <a:tr h="701040">
                    <a:tc>
                      <a:txBody>
                        <a:bodyPr/>
                        <a:lstStyle/>
                        <a:p>
                          <a:endParaRPr lang="en-NL"/>
                        </a:p>
                      </a:txBody>
                      <a:tcPr anchor="ctr">
                        <a:lnL w="12701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mpd="sng">
                          <a:noFill/>
                          <a:prstDash val="solid"/>
                        </a:lnR>
                        <a:lnT w="12700" cmpd="sng">
                          <a:noFill/>
                          <a:prstDash val="solid"/>
                        </a:lnT>
                        <a:lnB w="12701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2"/>
                          <a:stretch>
                            <a:fillRect t="-489565" r="-88121" b="-14783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n-GB" sz="2000" dirty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Fira Sans" panose="020B0503050000020004" pitchFamily="34" charset="0"/>
                              <a:ea typeface="Fira Sans" panose="020B0503050000020004" pitchFamily="34" charset="0"/>
                            </a:rPr>
                            <a:t>Constructor seasonal form random intercept</a:t>
                          </a:r>
                          <a:endParaRPr lang="en-NL" sz="2000" dirty="0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Fira Sans" panose="020B0503050000020004" pitchFamily="34" charset="0"/>
                            <a:ea typeface="Fira Sans" panose="020B0503050000020004" pitchFamily="34" charset="0"/>
                          </a:endParaRPr>
                        </a:p>
                      </a:txBody>
                      <a:tcPr anchor="ctr">
                        <a:lnL w="12700" cmpd="sng">
                          <a:noFill/>
                          <a:prstDash val="solid"/>
                        </a:lnL>
                        <a:lnR w="12701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mpd="sng">
                          <a:noFill/>
                          <a:prstDash val="solid"/>
                        </a:lnT>
                        <a:lnB w="12701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2938282870"/>
                      </a:ext>
                    </a:extLst>
                  </a:tr>
                </a:tbl>
              </a:graphicData>
            </a:graphic>
          </p:graphicFrame>
        </mc:Fallback>
      </mc:AlternateContent>
    </p:spTree>
    <p:extLst>
      <p:ext uri="{BB962C8B-B14F-4D97-AF65-F5344CB8AC3E}">
        <p14:creationId xmlns:p14="http://schemas.microsoft.com/office/powerpoint/2010/main" val="265976101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4DA4D0-46BE-4A8C-B927-23BC37DF0AC7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>
              <a:lnSpc>
                <a:spcPct val="100000"/>
              </a:lnSpc>
            </a:pPr>
            <a:r>
              <a:rPr lang="en-GB" sz="5400" b="1" kern="0" dirty="0">
                <a:solidFill>
                  <a:srgbClr val="006388"/>
                </a:solidFill>
                <a:latin typeface="Fira Sans" pitchFamily="34"/>
                <a:ea typeface="Fira Code" pitchFamily="49"/>
              </a:rPr>
              <a:t>Parameter interpretation</a:t>
            </a:r>
            <a:endParaRPr lang="en-GB" sz="1800" kern="0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D7EAA4C1-AC48-4F46-848B-1E9389BFC07B}"/>
                  </a:ext>
                </a:extLst>
              </p:cNvPr>
              <p:cNvSpPr txBox="1">
                <a:spLocks noGrp="1"/>
              </p:cNvSpPr>
              <p:nvPr>
                <p:ph idx="1"/>
              </p:nvPr>
            </p:nvSpPr>
            <p:spPr>
              <a:xfrm>
                <a:off x="838203" y="1690688"/>
                <a:ext cx="10515600" cy="4920177"/>
              </a:xfrm>
            </p:spPr>
            <p:txBody>
              <a:bodyPr>
                <a:noAutofit/>
              </a:bodyPr>
              <a:lstStyle/>
              <a:p>
                <a:pPr marL="0" indent="0">
                  <a:lnSpc>
                    <a:spcPct val="120000"/>
                  </a:lnSpc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sz="3200" b="0" i="1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Cambria Math" panose="02040503050406030204" pitchFamily="18" charset="0"/>
                          <a:ea typeface="Fira Code" pitchFamily="49"/>
                        </a:rPr>
                        <m:t>𝑙𝑜𝑔𝑖𝑡</m:t>
                      </m:r>
                      <m:d>
                        <m:dPr>
                          <m:ctrlPr>
                            <a:rPr lang="en-GB" sz="3200" b="0" i="1" smtClean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panose="02040503050406030204" pitchFamily="18" charset="0"/>
                              <a:ea typeface="Fira Code" pitchFamily="49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GB" sz="3200" b="0" i="1" smtClean="0">
                                  <a:solidFill>
                                    <a:schemeClr val="tx1">
                                      <a:lumMod val="75000"/>
                                      <a:lumOff val="25000"/>
                                    </a:schemeClr>
                                  </a:solidFill>
                                  <a:latin typeface="Cambria Math" panose="02040503050406030204" pitchFamily="18" charset="0"/>
                                  <a:ea typeface="Fira Code" pitchFamily="49"/>
                                </a:rPr>
                              </m:ctrlPr>
                            </m:sSubPr>
                            <m:e>
                              <m:r>
                                <a:rPr lang="en-GB" sz="3200" b="0" i="1" smtClean="0">
                                  <a:solidFill>
                                    <a:schemeClr val="tx1">
                                      <a:lumMod val="75000"/>
                                      <a:lumOff val="25000"/>
                                    </a:schemeClr>
                                  </a:solidFill>
                                  <a:latin typeface="Cambria Math" panose="02040503050406030204" pitchFamily="18" charset="0"/>
                                  <a:ea typeface="Fira Code" pitchFamily="49"/>
                                </a:rPr>
                                <m:t>𝜇</m:t>
                              </m:r>
                            </m:e>
                            <m:sub>
                              <m:r>
                                <a:rPr lang="en-GB" sz="3200" i="1">
                                  <a:solidFill>
                                    <a:srgbClr val="006388"/>
                                  </a:solidFill>
                                  <a:latin typeface="Cambria Math" panose="02040503050406030204" pitchFamily="18" charset="0"/>
                                  <a:ea typeface="Fira Code" pitchFamily="49"/>
                                </a:rPr>
                                <m:t>𝑑</m:t>
                              </m:r>
                              <m:r>
                                <a:rPr lang="en-GB" sz="3200" i="1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  <a:ea typeface="Fira Code" pitchFamily="49"/>
                                </a:rPr>
                                <m:t>𝑐</m:t>
                              </m:r>
                              <m:r>
                                <a:rPr lang="en-GB" sz="3200" i="1">
                                  <a:solidFill>
                                    <a:srgbClr val="E375A9"/>
                                  </a:solidFill>
                                  <a:latin typeface="Cambria Math" panose="02040503050406030204" pitchFamily="18" charset="0"/>
                                  <a:ea typeface="Fira Code" pitchFamily="49"/>
                                </a:rPr>
                                <m:t>𝑠</m:t>
                              </m:r>
                            </m:sub>
                          </m:sSub>
                        </m:e>
                      </m:d>
                      <m:r>
                        <a:rPr lang="en-GB" sz="3200" b="0" i="1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Cambria Math" panose="02040503050406030204" pitchFamily="18" charset="0"/>
                          <a:ea typeface="Fira Code" pitchFamily="49"/>
                        </a:rPr>
                        <m:t>=</m:t>
                      </m:r>
                      <m:sSub>
                        <m:sSubPr>
                          <m:ctrlPr>
                            <a:rPr lang="en-GB" sz="3200" b="0" i="1" smtClean="0">
                              <a:solidFill>
                                <a:srgbClr val="006388"/>
                              </a:solidFill>
                              <a:latin typeface="Cambria Math" panose="02040503050406030204" pitchFamily="18" charset="0"/>
                              <a:ea typeface="Fira Code" pitchFamily="49"/>
                            </a:rPr>
                          </m:ctrlPr>
                        </m:sSubPr>
                        <m:e>
                          <m:r>
                            <a:rPr lang="en-GB" sz="3200" b="0" i="1" smtClean="0">
                              <a:solidFill>
                                <a:srgbClr val="006388"/>
                              </a:solidFill>
                              <a:latin typeface="Cambria Math" panose="02040503050406030204" pitchFamily="18" charset="0"/>
                              <a:ea typeface="Fira Code" pitchFamily="49"/>
                            </a:rPr>
                            <m:t>𝛽</m:t>
                          </m:r>
                        </m:e>
                        <m:sub>
                          <m:r>
                            <a:rPr lang="en-GB" sz="3200" b="0" i="1" smtClean="0">
                              <a:solidFill>
                                <a:srgbClr val="006388"/>
                              </a:solidFill>
                              <a:latin typeface="Cambria Math" panose="02040503050406030204" pitchFamily="18" charset="0"/>
                              <a:ea typeface="Fira Code" pitchFamily="49"/>
                            </a:rPr>
                            <m:t>𝑑</m:t>
                          </m:r>
                        </m:sub>
                      </m:sSub>
                      <m:r>
                        <a:rPr lang="en-GB" sz="3200" b="0" i="1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Cambria Math" panose="02040503050406030204" pitchFamily="18" charset="0"/>
                          <a:ea typeface="Fira Code" pitchFamily="49"/>
                        </a:rPr>
                        <m:t>+</m:t>
                      </m:r>
                      <m:sSub>
                        <m:sSubPr>
                          <m:ctrlPr>
                            <a:rPr lang="en-GB" sz="3200" b="0" i="1" smtClean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panose="02040503050406030204" pitchFamily="18" charset="0"/>
                              <a:ea typeface="Fira Code" pitchFamily="49"/>
                            </a:rPr>
                          </m:ctrlPr>
                        </m:sSubPr>
                        <m:e>
                          <m:r>
                            <a:rPr lang="en-GB" sz="3200" b="0" i="1" smtClean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panose="02040503050406030204" pitchFamily="18" charset="0"/>
                              <a:ea typeface="Fira Code" pitchFamily="49"/>
                            </a:rPr>
                            <m:t>𝛽</m:t>
                          </m:r>
                        </m:e>
                        <m:sub>
                          <m:r>
                            <a:rPr lang="en-GB" sz="3200" b="0" i="1" smtClean="0">
                              <a:solidFill>
                                <a:srgbClr val="006388"/>
                              </a:solidFill>
                              <a:latin typeface="Cambria Math" panose="02040503050406030204" pitchFamily="18" charset="0"/>
                              <a:ea typeface="Fira Code" pitchFamily="49"/>
                            </a:rPr>
                            <m:t>𝑑</m:t>
                          </m:r>
                          <m:r>
                            <a:rPr lang="en-GB" sz="3200" b="0" i="1" smtClean="0">
                              <a:solidFill>
                                <a:srgbClr val="E375A9"/>
                              </a:solidFill>
                              <a:latin typeface="Cambria Math" panose="02040503050406030204" pitchFamily="18" charset="0"/>
                              <a:ea typeface="Fira Code" pitchFamily="49"/>
                            </a:rPr>
                            <m:t>𝑠</m:t>
                          </m:r>
                        </m:sub>
                      </m:sSub>
                      <m:r>
                        <a:rPr lang="en-GB" sz="3200" b="0" i="1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Cambria Math" panose="02040503050406030204" pitchFamily="18" charset="0"/>
                          <a:ea typeface="Fira Code" pitchFamily="49"/>
                        </a:rPr>
                        <m:t>+</m:t>
                      </m:r>
                      <m:sSub>
                        <m:sSubPr>
                          <m:ctrlPr>
                            <a:rPr lang="en-GB" sz="32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  <a:ea typeface="Fira Code" pitchFamily="49"/>
                            </a:rPr>
                          </m:ctrlPr>
                        </m:sSubPr>
                        <m:e>
                          <m:r>
                            <a:rPr lang="en-GB" sz="32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  <a:ea typeface="Fira Code" pitchFamily="49"/>
                            </a:rPr>
                            <m:t>𝛽</m:t>
                          </m:r>
                        </m:e>
                        <m:sub>
                          <m:r>
                            <a:rPr lang="en-GB" sz="32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  <a:ea typeface="Fira Code" pitchFamily="49"/>
                            </a:rPr>
                            <m:t>𝑐</m:t>
                          </m:r>
                        </m:sub>
                      </m:sSub>
                      <m:r>
                        <a:rPr lang="en-GB" sz="3200" b="0" i="1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Cambria Math" panose="02040503050406030204" pitchFamily="18" charset="0"/>
                          <a:ea typeface="Fira Code" pitchFamily="49"/>
                        </a:rPr>
                        <m:t>+</m:t>
                      </m:r>
                      <m:sSub>
                        <m:sSubPr>
                          <m:ctrlPr>
                            <a:rPr lang="en-GB" sz="3200" b="0" i="1" smtClean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panose="02040503050406030204" pitchFamily="18" charset="0"/>
                              <a:ea typeface="Fira Code" pitchFamily="49"/>
                            </a:rPr>
                          </m:ctrlPr>
                        </m:sSubPr>
                        <m:e>
                          <m:r>
                            <a:rPr lang="en-GB" sz="3200" b="0" i="1" smtClean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panose="02040503050406030204" pitchFamily="18" charset="0"/>
                              <a:ea typeface="Fira Code" pitchFamily="49"/>
                            </a:rPr>
                            <m:t>𝛽</m:t>
                          </m:r>
                        </m:e>
                        <m:sub>
                          <m:r>
                            <a:rPr lang="en-GB" sz="32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  <a:ea typeface="Fira Code" pitchFamily="49"/>
                            </a:rPr>
                            <m:t>𝑐</m:t>
                          </m:r>
                          <m:r>
                            <a:rPr lang="en-GB" sz="3200" b="0" i="1" smtClean="0">
                              <a:solidFill>
                                <a:srgbClr val="E375A9"/>
                              </a:solidFill>
                              <a:latin typeface="Cambria Math" panose="02040503050406030204" pitchFamily="18" charset="0"/>
                              <a:ea typeface="Fira Code" pitchFamily="49"/>
                            </a:rPr>
                            <m:t>𝑠</m:t>
                          </m:r>
                        </m:sub>
                      </m:sSub>
                    </m:oMath>
                  </m:oMathPara>
                </a14:m>
                <a:endParaRPr lang="en-GB" sz="3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Fira Sans" pitchFamily="34"/>
                  <a:ea typeface="Fira Code" pitchFamily="49"/>
                </a:endParaRPr>
              </a:p>
              <a:p>
                <a:pPr>
                  <a:lnSpc>
                    <a:spcPct val="120000"/>
                  </a:lnSpc>
                </a:pPr>
                <a:r>
                  <a:rPr lang="en-GB" sz="32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Fira Sans" pitchFamily="34"/>
                    <a:ea typeface="Fira Code" pitchFamily="49"/>
                  </a:rPr>
                  <a:t>Proportion outcome per race so no intercept needed</a:t>
                </a:r>
              </a:p>
              <a:p>
                <a:pPr>
                  <a:lnSpc>
                    <a:spcPct val="120000"/>
                  </a:lnSpc>
                </a:pPr>
                <a:r>
                  <a:rPr lang="en-GB" sz="32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Fira Sans" pitchFamily="34"/>
                    <a:ea typeface="Fira Code" pitchFamily="49"/>
                  </a:rPr>
                  <a:t>Parameters are on the </a:t>
                </a:r>
                <a:r>
                  <a:rPr lang="en-GB" sz="3200" i="1" dirty="0">
                    <a:solidFill>
                      <a:srgbClr val="006388"/>
                    </a:solidFill>
                    <a:latin typeface="Fira Sans" pitchFamily="34"/>
                    <a:ea typeface="Fira Code" pitchFamily="49"/>
                  </a:rPr>
                  <a:t>log odds-ratio scale</a:t>
                </a:r>
              </a:p>
              <a:p>
                <a:pPr>
                  <a:lnSpc>
                    <a:spcPct val="120000"/>
                  </a:lnSpc>
                </a:pPr>
                <a:r>
                  <a:rPr lang="en-GB" sz="32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Fira Sans" pitchFamily="34"/>
                    <a:ea typeface="Fira Code" pitchFamily="49"/>
                  </a:rPr>
                  <a:t>If all parameters are 0, then we have:</a:t>
                </a:r>
                <a:endParaRPr lang="en-US" sz="3200" b="0" i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ambria Math" panose="02040503050406030204" pitchFamily="18" charset="0"/>
                  <a:ea typeface="Fira Code" pitchFamily="49"/>
                </a:endParaRPr>
              </a:p>
              <a:p>
                <a:pPr marL="0" indent="0">
                  <a:lnSpc>
                    <a:spcPct val="120000"/>
                  </a:lnSpc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3200" b="0" i="1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Cambria Math" panose="02040503050406030204" pitchFamily="18" charset="0"/>
                          <a:ea typeface="Fira Code" pitchFamily="49"/>
                        </a:rPr>
                        <m:t>𝐸</m:t>
                      </m:r>
                      <m:d>
                        <m:dPr>
                          <m:begChr m:val="["/>
                          <m:endChr m:val="]"/>
                          <m:ctrlPr>
                            <a:rPr lang="en-US" sz="3200" b="0" i="1" smtClean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panose="02040503050406030204" pitchFamily="18" charset="0"/>
                              <a:ea typeface="Fira Code" pitchFamily="49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GB" sz="3200" i="1">
                                  <a:solidFill>
                                    <a:schemeClr val="tx1">
                                      <a:lumMod val="75000"/>
                                      <a:lumOff val="25000"/>
                                    </a:schemeClr>
                                  </a:solidFill>
                                  <a:latin typeface="Cambria Math" panose="02040503050406030204" pitchFamily="18" charset="0"/>
                                  <a:ea typeface="Fira Code" pitchFamily="49"/>
                                </a:rPr>
                              </m:ctrlPr>
                            </m:sSubPr>
                            <m:e>
                              <m:r>
                                <a:rPr lang="en-GB" sz="3200" i="1">
                                  <a:solidFill>
                                    <a:schemeClr val="tx1">
                                      <a:lumMod val="75000"/>
                                      <a:lumOff val="25000"/>
                                    </a:schemeClr>
                                  </a:solidFill>
                                  <a:latin typeface="Cambria Math" panose="02040503050406030204" pitchFamily="18" charset="0"/>
                                  <a:ea typeface="Fira Code" pitchFamily="49"/>
                                </a:rPr>
                                <m:t>𝑦</m:t>
                              </m:r>
                            </m:e>
                            <m:sub>
                              <m:r>
                                <a:rPr lang="en-GB" sz="3200" i="1">
                                  <a:solidFill>
                                    <a:srgbClr val="006388"/>
                                  </a:solidFill>
                                  <a:latin typeface="Cambria Math" panose="02040503050406030204" pitchFamily="18" charset="0"/>
                                  <a:ea typeface="Fira Code" pitchFamily="49"/>
                                </a:rPr>
                                <m:t>𝑑</m:t>
                              </m:r>
                              <m:r>
                                <a:rPr lang="en-GB" sz="3200" i="1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  <a:ea typeface="Fira Code" pitchFamily="49"/>
                                </a:rPr>
                                <m:t>𝑐</m:t>
                              </m:r>
                              <m:r>
                                <a:rPr lang="en-GB" sz="3200" i="1">
                                  <a:solidFill>
                                    <a:srgbClr val="E375A9"/>
                                  </a:solidFill>
                                  <a:latin typeface="Cambria Math" panose="02040503050406030204" pitchFamily="18" charset="0"/>
                                  <a:ea typeface="Fira Code" pitchFamily="49"/>
                                </a:rPr>
                                <m:t>𝑠</m:t>
                              </m:r>
                              <m:r>
                                <a:rPr lang="en-GB" sz="3200" i="1">
                                  <a:solidFill>
                                    <a:srgbClr val="6BA56B"/>
                                  </a:solidFill>
                                  <a:latin typeface="Cambria Math" panose="02040503050406030204" pitchFamily="18" charset="0"/>
                                  <a:ea typeface="Fira Code" pitchFamily="49"/>
                                </a:rPr>
                                <m:t>𝑟</m:t>
                              </m:r>
                            </m:sub>
                          </m:sSub>
                        </m:e>
                      </m:d>
                      <m:r>
                        <a:rPr lang="en-US" sz="3200" b="0" i="1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Cambria Math" panose="02040503050406030204" pitchFamily="18" charset="0"/>
                          <a:ea typeface="Fira Code" pitchFamily="49"/>
                        </a:rPr>
                        <m:t>=</m:t>
                      </m:r>
                      <m:sSub>
                        <m:sSubPr>
                          <m:ctrlPr>
                            <a:rPr lang="en-GB" sz="3200" i="1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panose="02040503050406030204" pitchFamily="18" charset="0"/>
                              <a:ea typeface="Fira Code" pitchFamily="49"/>
                            </a:rPr>
                          </m:ctrlPr>
                        </m:sSubPr>
                        <m:e>
                          <m:r>
                            <a:rPr lang="en-GB" sz="3200" i="1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panose="02040503050406030204" pitchFamily="18" charset="0"/>
                              <a:ea typeface="Fira Code" pitchFamily="49"/>
                            </a:rPr>
                            <m:t>𝜇</m:t>
                          </m:r>
                        </m:e>
                        <m:sub>
                          <m:r>
                            <a:rPr lang="en-GB" sz="3200" i="1">
                              <a:solidFill>
                                <a:srgbClr val="006388"/>
                              </a:solidFill>
                              <a:latin typeface="Cambria Math" panose="02040503050406030204" pitchFamily="18" charset="0"/>
                              <a:ea typeface="Fira Code" pitchFamily="49"/>
                            </a:rPr>
                            <m:t>𝑑</m:t>
                          </m:r>
                          <m:r>
                            <a:rPr lang="en-GB" sz="3200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  <a:ea typeface="Fira Code" pitchFamily="49"/>
                            </a:rPr>
                            <m:t>𝑐</m:t>
                          </m:r>
                          <m:r>
                            <a:rPr lang="en-GB" sz="3200" i="1">
                              <a:solidFill>
                                <a:srgbClr val="E375A9"/>
                              </a:solidFill>
                              <a:latin typeface="Cambria Math" panose="02040503050406030204" pitchFamily="18" charset="0"/>
                              <a:ea typeface="Fira Code" pitchFamily="49"/>
                            </a:rPr>
                            <m:t>𝑠</m:t>
                          </m:r>
                        </m:sub>
                      </m:sSub>
                      <m:r>
                        <a:rPr lang="en-US" sz="3200" b="0" i="1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Cambria Math" panose="02040503050406030204" pitchFamily="18" charset="0"/>
                          <a:ea typeface="Fira Code" pitchFamily="49"/>
                        </a:rPr>
                        <m:t>=</m:t>
                      </m:r>
                      <m:r>
                        <a:rPr lang="en-US" sz="3200" b="0" i="1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Cambria Math" panose="02040503050406030204" pitchFamily="18" charset="0"/>
                          <a:ea typeface="Fira Code" pitchFamily="49"/>
                        </a:rPr>
                        <m:t>𝑙𝑜𝑔𝑖</m:t>
                      </m:r>
                      <m:sSup>
                        <m:sSupPr>
                          <m:ctrlPr>
                            <a:rPr lang="en-US" sz="3200" b="0" i="1" smtClean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panose="02040503050406030204" pitchFamily="18" charset="0"/>
                              <a:ea typeface="Fira Code" pitchFamily="49"/>
                            </a:rPr>
                          </m:ctrlPr>
                        </m:sSupPr>
                        <m:e>
                          <m:r>
                            <a:rPr lang="en-US" sz="3200" b="0" i="1" smtClean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panose="02040503050406030204" pitchFamily="18" charset="0"/>
                              <a:ea typeface="Fira Code" pitchFamily="49"/>
                            </a:rPr>
                            <m:t>𝑡</m:t>
                          </m:r>
                        </m:e>
                        <m:sup>
                          <m:r>
                            <a:rPr lang="en-US" sz="3200" b="0" i="1" smtClean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panose="02040503050406030204" pitchFamily="18" charset="0"/>
                              <a:ea typeface="Fira Code" pitchFamily="49"/>
                            </a:rPr>
                            <m:t>−1</m:t>
                          </m:r>
                        </m:sup>
                      </m:sSup>
                      <m:d>
                        <m:dPr>
                          <m:ctrlPr>
                            <a:rPr lang="en-US" sz="3200" b="0" i="1" smtClean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panose="02040503050406030204" pitchFamily="18" charset="0"/>
                              <a:ea typeface="Fira Code" pitchFamily="49"/>
                            </a:rPr>
                          </m:ctrlPr>
                        </m:dPr>
                        <m:e>
                          <m:r>
                            <a:rPr lang="en-US" sz="3200" b="0" i="1" smtClean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panose="02040503050406030204" pitchFamily="18" charset="0"/>
                              <a:ea typeface="Fira Code" pitchFamily="49"/>
                            </a:rPr>
                            <m:t>0+0+0+0</m:t>
                          </m:r>
                        </m:e>
                      </m:d>
                      <m:r>
                        <a:rPr lang="en-US" sz="3200" b="0" i="1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Cambria Math" panose="02040503050406030204" pitchFamily="18" charset="0"/>
                          <a:ea typeface="Fira Code" pitchFamily="49"/>
                        </a:rPr>
                        <m:t>=</m:t>
                      </m:r>
                      <m:r>
                        <a:rPr lang="en-US" sz="3200" b="0" i="1" smtClean="0">
                          <a:solidFill>
                            <a:srgbClr val="006388"/>
                          </a:solidFill>
                          <a:latin typeface="Cambria Math" panose="02040503050406030204" pitchFamily="18" charset="0"/>
                          <a:ea typeface="Fira Code" pitchFamily="49"/>
                        </a:rPr>
                        <m:t>0.5</m:t>
                      </m:r>
                    </m:oMath>
                  </m:oMathPara>
                </a14:m>
                <a:endParaRPr lang="en-GB" sz="3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Fira Sans" pitchFamily="34"/>
                  <a:ea typeface="Fira Code" pitchFamily="49"/>
                </a:endParaRPr>
              </a:p>
              <a:p>
                <a:pPr>
                  <a:lnSpc>
                    <a:spcPct val="120000"/>
                  </a:lnSpc>
                </a:pPr>
                <a:r>
                  <a:rPr lang="en-GB" sz="32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Fira Sans" pitchFamily="34"/>
                    <a:ea typeface="Fira Code" pitchFamily="49"/>
                  </a:rPr>
                  <a:t>This is an average driver with an average car in an average season </a:t>
                </a:r>
                <a:r>
                  <a:rPr lang="en-US" sz="32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Fira Sans" pitchFamily="34"/>
                    <a:ea typeface="Fira Code" pitchFamily="49"/>
                    <a:sym typeface="Wingdings" panose="05000000000000000000" pitchFamily="2" charset="2"/>
                  </a:rPr>
                  <a:t>➡️ 0.5 as result makes sense!</a:t>
                </a:r>
                <a:endParaRPr lang="en-GB" sz="3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Fira Sans" pitchFamily="34"/>
                  <a:ea typeface="Fira Code" pitchFamily="49"/>
                </a:endParaRPr>
              </a:p>
              <a:p>
                <a:pPr>
                  <a:lnSpc>
                    <a:spcPct val="120000"/>
                  </a:lnSpc>
                </a:pPr>
                <a:endParaRPr lang="en-GB" sz="3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Fira Sans" pitchFamily="34"/>
                  <a:ea typeface="Fira Code" pitchFamily="49"/>
                </a:endParaRPr>
              </a:p>
              <a:p>
                <a:pPr marL="0" indent="0">
                  <a:lnSpc>
                    <a:spcPct val="120000"/>
                  </a:lnSpc>
                  <a:buNone/>
                </a:pPr>
                <a:endParaRPr lang="en-GB" sz="2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Fira Sans" pitchFamily="34"/>
                  <a:ea typeface="Fira Code" pitchFamily="49"/>
                </a:endParaRPr>
              </a:p>
              <a:p>
                <a:pPr lvl="0">
                  <a:lnSpc>
                    <a:spcPct val="120000"/>
                  </a:lnSpc>
                </a:pPr>
                <a:endParaRPr lang="en-US" sz="2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Fira Sans" pitchFamily="34"/>
                  <a:ea typeface="Fira Code" pitchFamily="49"/>
                </a:endParaRPr>
              </a:p>
              <a:p>
                <a:pPr lvl="0">
                  <a:lnSpc>
                    <a:spcPct val="120000"/>
                  </a:lnSpc>
                </a:pPr>
                <a:endParaRPr lang="en-US" sz="2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Fira Sans" pitchFamily="34"/>
                  <a:ea typeface="Fira Code" pitchFamily="49"/>
                </a:endParaRPr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D7EAA4C1-AC48-4F46-848B-1E9389BFC07B}"/>
                  </a:ext>
                </a:extLst>
              </p:cNvPr>
              <p:cNvSpPr txBox="1"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3" y="1690688"/>
                <a:ext cx="10515600" cy="4920177"/>
              </a:xfrm>
              <a:blipFill>
                <a:blip r:embed="rId2"/>
                <a:stretch>
                  <a:fillRect l="-1333"/>
                </a:stretch>
              </a:blipFill>
            </p:spPr>
            <p:txBody>
              <a:bodyPr/>
              <a:lstStyle/>
              <a:p>
                <a:r>
                  <a:rPr lang="en-NL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1965891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638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7381F2-ED4A-4402-980D-E02B1BEDFAE2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38203" y="2766215"/>
            <a:ext cx="10515600" cy="1325559"/>
          </a:xfrm>
        </p:spPr>
        <p:txBody>
          <a:bodyPr anchorCtr="1"/>
          <a:lstStyle/>
          <a:p>
            <a:pPr lvl="0" algn="ctr">
              <a:lnSpc>
                <a:spcPct val="100000"/>
              </a:lnSpc>
            </a:pPr>
            <a:r>
              <a:rPr lang="en-GB" sz="5400" b="1" kern="0" dirty="0">
                <a:solidFill>
                  <a:srgbClr val="FFFFFF"/>
                </a:solidFill>
                <a:latin typeface="Fira Sans" pitchFamily="34"/>
                <a:ea typeface="Fira Code" pitchFamily="49"/>
              </a:rPr>
              <a:t>Estimating this model</a:t>
            </a:r>
            <a:endParaRPr lang="en-GB" sz="1800" kern="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9555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638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F40E51-5CD9-4123-9D88-2F7F871767A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38203" y="2766215"/>
            <a:ext cx="10515600" cy="1325559"/>
          </a:xfrm>
        </p:spPr>
        <p:txBody>
          <a:bodyPr anchorCtr="1"/>
          <a:lstStyle/>
          <a:p>
            <a:pPr lvl="0" algn="ctr">
              <a:lnSpc>
                <a:spcPct val="100000"/>
              </a:lnSpc>
            </a:pPr>
            <a:r>
              <a:rPr lang="en-GB" sz="5400" b="1" i="1" kern="0" dirty="0">
                <a:solidFill>
                  <a:srgbClr val="FFFFFF"/>
                </a:solidFill>
                <a:latin typeface="Fira Sans" pitchFamily="34"/>
                <a:ea typeface="Fira Code" pitchFamily="49"/>
              </a:rPr>
              <a:t>“Why would you like that?”</a:t>
            </a:r>
            <a:endParaRPr lang="en-GB" sz="1800" i="1" kern="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0019484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4DA4D0-46BE-4A8C-B927-23BC37DF0AC7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>
              <a:lnSpc>
                <a:spcPct val="100000"/>
              </a:lnSpc>
            </a:pPr>
            <a:r>
              <a:rPr lang="en-GB" sz="5400" b="1" kern="0" dirty="0">
                <a:solidFill>
                  <a:srgbClr val="006388"/>
                </a:solidFill>
                <a:latin typeface="Fira Sans" pitchFamily="34"/>
                <a:ea typeface="Fira Code" pitchFamily="49"/>
              </a:rPr>
              <a:t>The data again</a:t>
            </a:r>
            <a:endParaRPr lang="en-GB" sz="1800" kern="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EAA4C1-AC48-4F46-848B-1E9389BFC07B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838203" y="1825627"/>
            <a:ext cx="10515600" cy="4785238"/>
          </a:xfrm>
        </p:spPr>
        <p:txBody>
          <a:bodyPr>
            <a:normAutofit fontScale="55000" lnSpcReduction="20000"/>
          </a:bodyPr>
          <a:lstStyle/>
          <a:p>
            <a:pPr marL="0" lvl="0" indent="0">
              <a:lnSpc>
                <a:spcPct val="100000"/>
              </a:lnSpc>
              <a:buNone/>
            </a:pPr>
            <a:r>
              <a:rPr lang="en-GB" dirty="0">
                <a:solidFill>
                  <a:schemeClr val="tx1">
                    <a:lumMod val="50000"/>
                    <a:lumOff val="50000"/>
                  </a:schemeClr>
                </a:solidFill>
                <a:latin typeface="Fira Code" panose="020B0809050000020004" pitchFamily="49" charset="0"/>
                <a:ea typeface="Fira Code" panose="020B0809050000020004" pitchFamily="49" charset="0"/>
              </a:rPr>
              <a:t># A </a:t>
            </a:r>
            <a:r>
              <a:rPr lang="en-GB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Fira Code" panose="020B0809050000020004" pitchFamily="49" charset="0"/>
                <a:ea typeface="Fira Code" panose="020B0809050000020004" pitchFamily="49" charset="0"/>
              </a:rPr>
              <a:t>tibble</a:t>
            </a:r>
            <a:r>
              <a:rPr lang="en-GB" dirty="0">
                <a:solidFill>
                  <a:schemeClr val="tx1">
                    <a:lumMod val="50000"/>
                    <a:lumOff val="50000"/>
                  </a:schemeClr>
                </a:solidFill>
                <a:latin typeface="Fira Code" panose="020B0809050000020004" pitchFamily="49" charset="0"/>
                <a:ea typeface="Fira Code" panose="020B0809050000020004" pitchFamily="49" charset="0"/>
              </a:rPr>
              <a:t>: 2,677 x 5</a:t>
            </a:r>
          </a:p>
          <a:p>
            <a:pPr marL="0" lvl="0" indent="0">
              <a:lnSpc>
                <a:spcPct val="100000"/>
              </a:lnSpc>
              <a:buNone/>
            </a:pPr>
            <a: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  <a:latin typeface="Fira Code" panose="020B0809050000020004" pitchFamily="49" charset="0"/>
                <a:ea typeface="Fira Code" panose="020B0809050000020004" pitchFamily="49" charset="0"/>
              </a:rPr>
              <a:t>   driver          constructor  year round </a:t>
            </a:r>
            <a:r>
              <a:rPr lang="en-GB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Fira Code" panose="020B0809050000020004" pitchFamily="49" charset="0"/>
                <a:ea typeface="Fira Code" panose="020B0809050000020004" pitchFamily="49" charset="0"/>
              </a:rPr>
              <a:t>prop_trans</a:t>
            </a:r>
            <a:endParaRPr lang="en-GB" dirty="0">
              <a:solidFill>
                <a:schemeClr val="tx1">
                  <a:lumMod val="75000"/>
                  <a:lumOff val="25000"/>
                </a:schemeClr>
              </a:solidFill>
              <a:latin typeface="Fira Code" panose="020B0809050000020004" pitchFamily="49" charset="0"/>
              <a:ea typeface="Fira Code" panose="020B0809050000020004" pitchFamily="49" charset="0"/>
            </a:endParaRPr>
          </a:p>
          <a:p>
            <a:pPr marL="0" lvl="0" indent="0">
              <a:lnSpc>
                <a:spcPct val="100000"/>
              </a:lnSpc>
              <a:buNone/>
            </a:pPr>
            <a: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  <a:latin typeface="Fira Code" panose="020B0809050000020004" pitchFamily="49" charset="0"/>
                <a:ea typeface="Fira Code" panose="020B0809050000020004" pitchFamily="49" charset="0"/>
              </a:rPr>
              <a:t>   </a:t>
            </a:r>
            <a:r>
              <a:rPr lang="en-GB" dirty="0">
                <a:solidFill>
                  <a:schemeClr val="tx1">
                    <a:lumMod val="50000"/>
                    <a:lumOff val="50000"/>
                  </a:schemeClr>
                </a:solidFill>
                <a:latin typeface="Fira Code" panose="020B0809050000020004" pitchFamily="49" charset="0"/>
                <a:ea typeface="Fira Code" panose="020B0809050000020004" pitchFamily="49" charset="0"/>
              </a:rPr>
              <a:t>&lt;</a:t>
            </a:r>
            <a:r>
              <a:rPr lang="en-GB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Fira Code" panose="020B0809050000020004" pitchFamily="49" charset="0"/>
                <a:ea typeface="Fira Code" panose="020B0809050000020004" pitchFamily="49" charset="0"/>
              </a:rPr>
              <a:t>fct</a:t>
            </a:r>
            <a:r>
              <a:rPr lang="en-GB" dirty="0">
                <a:solidFill>
                  <a:schemeClr val="tx1">
                    <a:lumMod val="50000"/>
                    <a:lumOff val="50000"/>
                  </a:schemeClr>
                </a:solidFill>
                <a:latin typeface="Fira Code" panose="020B0809050000020004" pitchFamily="49" charset="0"/>
                <a:ea typeface="Fira Code" panose="020B0809050000020004" pitchFamily="49" charset="0"/>
              </a:rPr>
              <a:t>&gt;           &lt;</a:t>
            </a:r>
            <a:r>
              <a:rPr lang="en-GB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Fira Code" panose="020B0809050000020004" pitchFamily="49" charset="0"/>
                <a:ea typeface="Fira Code" panose="020B0809050000020004" pitchFamily="49" charset="0"/>
              </a:rPr>
              <a:t>fct</a:t>
            </a:r>
            <a:r>
              <a:rPr lang="en-GB" dirty="0">
                <a:solidFill>
                  <a:schemeClr val="tx1">
                    <a:lumMod val="50000"/>
                    <a:lumOff val="50000"/>
                  </a:schemeClr>
                </a:solidFill>
                <a:latin typeface="Fira Code" panose="020B0809050000020004" pitchFamily="49" charset="0"/>
                <a:ea typeface="Fira Code" panose="020B0809050000020004" pitchFamily="49" charset="0"/>
              </a:rPr>
              <a:t>&gt;       &lt;int&gt; &lt;int&gt;      &lt;</a:t>
            </a:r>
            <a:r>
              <a:rPr lang="en-GB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Fira Code" panose="020B0809050000020004" pitchFamily="49" charset="0"/>
                <a:ea typeface="Fira Code" panose="020B0809050000020004" pitchFamily="49" charset="0"/>
              </a:rPr>
              <a:t>dbl</a:t>
            </a:r>
            <a:r>
              <a:rPr lang="en-GB" dirty="0">
                <a:solidFill>
                  <a:schemeClr val="tx1">
                    <a:lumMod val="50000"/>
                    <a:lumOff val="50000"/>
                  </a:schemeClr>
                </a:solidFill>
                <a:latin typeface="Fira Code" panose="020B0809050000020004" pitchFamily="49" charset="0"/>
                <a:ea typeface="Fira Code" panose="020B0809050000020004" pitchFamily="49" charset="0"/>
              </a:rPr>
              <a:t>&gt;</a:t>
            </a:r>
          </a:p>
          <a:p>
            <a:pPr marL="0" lvl="0" indent="0">
              <a:lnSpc>
                <a:spcPct val="100000"/>
              </a:lnSpc>
              <a:buNone/>
            </a:pPr>
            <a: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  <a:latin typeface="Fira Code" panose="020B0809050000020004" pitchFamily="49" charset="0"/>
                <a:ea typeface="Fira Code" panose="020B0809050000020004" pitchFamily="49" charset="0"/>
              </a:rPr>
              <a:t> 1 </a:t>
            </a:r>
            <a:r>
              <a:rPr lang="en-GB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Fira Code" panose="020B0809050000020004" pitchFamily="49" charset="0"/>
                <a:ea typeface="Fira Code" panose="020B0809050000020004" pitchFamily="49" charset="0"/>
              </a:rPr>
              <a:t>rosberg</a:t>
            </a:r>
            <a: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  <a:latin typeface="Fira Code" panose="020B0809050000020004" pitchFamily="49" charset="0"/>
                <a:ea typeface="Fira Code" panose="020B0809050000020004" pitchFamily="49" charset="0"/>
              </a:rPr>
              <a:t>         </a:t>
            </a:r>
            <a:r>
              <a:rPr lang="en-GB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Fira Code" panose="020B0809050000020004" pitchFamily="49" charset="0"/>
                <a:ea typeface="Fira Code" panose="020B0809050000020004" pitchFamily="49" charset="0"/>
              </a:rPr>
              <a:t>mercedes</a:t>
            </a:r>
            <a: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  <a:latin typeface="Fira Code" panose="020B0809050000020004" pitchFamily="49" charset="0"/>
                <a:ea typeface="Fira Code" panose="020B0809050000020004" pitchFamily="49" charset="0"/>
              </a:rPr>
              <a:t>     2014     1      0.964</a:t>
            </a:r>
          </a:p>
          <a:p>
            <a:pPr marL="0" lvl="0" indent="0">
              <a:lnSpc>
                <a:spcPct val="100000"/>
              </a:lnSpc>
              <a:buNone/>
            </a:pPr>
            <a: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  <a:latin typeface="Fira Code" panose="020B0809050000020004" pitchFamily="49" charset="0"/>
                <a:ea typeface="Fira Code" panose="020B0809050000020004" pitchFamily="49" charset="0"/>
              </a:rPr>
              <a:t> 2 </a:t>
            </a:r>
            <a:r>
              <a:rPr lang="en-GB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Fira Code" panose="020B0809050000020004" pitchFamily="49" charset="0"/>
                <a:ea typeface="Fira Code" panose="020B0809050000020004" pitchFamily="49" charset="0"/>
              </a:rPr>
              <a:t>kevin_magnussen</a:t>
            </a:r>
            <a: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  <a:latin typeface="Fira Code" panose="020B0809050000020004" pitchFamily="49" charset="0"/>
                <a:ea typeface="Fira Code" panose="020B0809050000020004" pitchFamily="49" charset="0"/>
              </a:rPr>
              <a:t> </a:t>
            </a:r>
            <a:r>
              <a:rPr lang="en-GB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Fira Code" panose="020B0809050000020004" pitchFamily="49" charset="0"/>
                <a:ea typeface="Fira Code" panose="020B0809050000020004" pitchFamily="49" charset="0"/>
              </a:rPr>
              <a:t>mclaren</a:t>
            </a:r>
            <a: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  <a:latin typeface="Fira Code" panose="020B0809050000020004" pitchFamily="49" charset="0"/>
                <a:ea typeface="Fira Code" panose="020B0809050000020004" pitchFamily="49" charset="0"/>
              </a:rPr>
              <a:t>      2014     1      0.893</a:t>
            </a:r>
          </a:p>
          <a:p>
            <a:pPr marL="0" lvl="0" indent="0">
              <a:lnSpc>
                <a:spcPct val="100000"/>
              </a:lnSpc>
              <a:buNone/>
            </a:pPr>
            <a: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  <a:latin typeface="Fira Code" panose="020B0809050000020004" pitchFamily="49" charset="0"/>
                <a:ea typeface="Fira Code" panose="020B0809050000020004" pitchFamily="49" charset="0"/>
              </a:rPr>
              <a:t> 3 button          </a:t>
            </a:r>
            <a:r>
              <a:rPr lang="en-GB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Fira Code" panose="020B0809050000020004" pitchFamily="49" charset="0"/>
                <a:ea typeface="Fira Code" panose="020B0809050000020004" pitchFamily="49" charset="0"/>
              </a:rPr>
              <a:t>mclaren</a:t>
            </a:r>
            <a: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  <a:latin typeface="Fira Code" panose="020B0809050000020004" pitchFamily="49" charset="0"/>
                <a:ea typeface="Fira Code" panose="020B0809050000020004" pitchFamily="49" charset="0"/>
              </a:rPr>
              <a:t>      2014     1      0.821</a:t>
            </a:r>
          </a:p>
          <a:p>
            <a:pPr marL="0" lvl="0" indent="0">
              <a:lnSpc>
                <a:spcPct val="100000"/>
              </a:lnSpc>
              <a:buNone/>
            </a:pPr>
            <a: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  <a:latin typeface="Fira Code" panose="020B0809050000020004" pitchFamily="49" charset="0"/>
                <a:ea typeface="Fira Code" panose="020B0809050000020004" pitchFamily="49" charset="0"/>
              </a:rPr>
              <a:t> 4 </a:t>
            </a:r>
            <a:r>
              <a:rPr lang="en-GB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Fira Code" panose="020B0809050000020004" pitchFamily="49" charset="0"/>
                <a:ea typeface="Fira Code" panose="020B0809050000020004" pitchFamily="49" charset="0"/>
              </a:rPr>
              <a:t>alonso</a:t>
            </a:r>
            <a: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  <a:latin typeface="Fira Code" panose="020B0809050000020004" pitchFamily="49" charset="0"/>
                <a:ea typeface="Fira Code" panose="020B0809050000020004" pitchFamily="49" charset="0"/>
              </a:rPr>
              <a:t>          </a:t>
            </a:r>
            <a:r>
              <a:rPr lang="en-GB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Fira Code" panose="020B0809050000020004" pitchFamily="49" charset="0"/>
                <a:ea typeface="Fira Code" panose="020B0809050000020004" pitchFamily="49" charset="0"/>
              </a:rPr>
              <a:t>ferrari</a:t>
            </a:r>
            <a: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  <a:latin typeface="Fira Code" panose="020B0809050000020004" pitchFamily="49" charset="0"/>
                <a:ea typeface="Fira Code" panose="020B0809050000020004" pitchFamily="49" charset="0"/>
              </a:rPr>
              <a:t>      2014     1      0.75 </a:t>
            </a:r>
          </a:p>
          <a:p>
            <a:pPr marL="0" lvl="0" indent="0">
              <a:lnSpc>
                <a:spcPct val="100000"/>
              </a:lnSpc>
              <a:buNone/>
            </a:pPr>
            <a: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  <a:latin typeface="Fira Code" panose="020B0809050000020004" pitchFamily="49" charset="0"/>
                <a:ea typeface="Fira Code" panose="020B0809050000020004" pitchFamily="49" charset="0"/>
              </a:rPr>
              <a:t> 5 </a:t>
            </a:r>
            <a:r>
              <a:rPr lang="en-GB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Fira Code" panose="020B0809050000020004" pitchFamily="49" charset="0"/>
                <a:ea typeface="Fira Code" panose="020B0809050000020004" pitchFamily="49" charset="0"/>
              </a:rPr>
              <a:t>bottas</a:t>
            </a:r>
            <a: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  <a:latin typeface="Fira Code" panose="020B0809050000020004" pitchFamily="49" charset="0"/>
                <a:ea typeface="Fira Code" panose="020B0809050000020004" pitchFamily="49" charset="0"/>
              </a:rPr>
              <a:t>          </a:t>
            </a:r>
            <a:r>
              <a:rPr lang="en-GB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Fira Code" panose="020B0809050000020004" pitchFamily="49" charset="0"/>
                <a:ea typeface="Fira Code" panose="020B0809050000020004" pitchFamily="49" charset="0"/>
              </a:rPr>
              <a:t>williams</a:t>
            </a:r>
            <a: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  <a:latin typeface="Fira Code" panose="020B0809050000020004" pitchFamily="49" charset="0"/>
                <a:ea typeface="Fira Code" panose="020B0809050000020004" pitchFamily="49" charset="0"/>
              </a:rPr>
              <a:t>     2014     1      0.679</a:t>
            </a:r>
          </a:p>
          <a:p>
            <a:pPr marL="0" lvl="0" indent="0">
              <a:lnSpc>
                <a:spcPct val="100000"/>
              </a:lnSpc>
              <a:buNone/>
            </a:pPr>
            <a: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  <a:latin typeface="Fira Code" panose="020B0809050000020004" pitchFamily="49" charset="0"/>
                <a:ea typeface="Fira Code" panose="020B0809050000020004" pitchFamily="49" charset="0"/>
              </a:rPr>
              <a:t> 6 </a:t>
            </a:r>
            <a:r>
              <a:rPr lang="en-GB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Fira Code" panose="020B0809050000020004" pitchFamily="49" charset="0"/>
                <a:ea typeface="Fira Code" panose="020B0809050000020004" pitchFamily="49" charset="0"/>
              </a:rPr>
              <a:t>hulkenberg</a:t>
            </a:r>
            <a: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  <a:latin typeface="Fira Code" panose="020B0809050000020004" pitchFamily="49" charset="0"/>
                <a:ea typeface="Fira Code" panose="020B0809050000020004" pitchFamily="49" charset="0"/>
              </a:rPr>
              <a:t>      </a:t>
            </a:r>
            <a:r>
              <a:rPr lang="en-GB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Fira Code" panose="020B0809050000020004" pitchFamily="49" charset="0"/>
                <a:ea typeface="Fira Code" panose="020B0809050000020004" pitchFamily="49" charset="0"/>
              </a:rPr>
              <a:t>force_india</a:t>
            </a:r>
            <a: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  <a:latin typeface="Fira Code" panose="020B0809050000020004" pitchFamily="49" charset="0"/>
                <a:ea typeface="Fira Code" panose="020B0809050000020004" pitchFamily="49" charset="0"/>
              </a:rPr>
              <a:t>  2014     1      0.607</a:t>
            </a:r>
          </a:p>
          <a:p>
            <a:pPr marL="0" lvl="0" indent="0">
              <a:lnSpc>
                <a:spcPct val="100000"/>
              </a:lnSpc>
              <a:buNone/>
            </a:pPr>
            <a: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  <a:latin typeface="Fira Code" panose="020B0809050000020004" pitchFamily="49" charset="0"/>
                <a:ea typeface="Fira Code" panose="020B0809050000020004" pitchFamily="49" charset="0"/>
              </a:rPr>
              <a:t> 7 </a:t>
            </a:r>
            <a:r>
              <a:rPr lang="en-GB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Fira Code" panose="020B0809050000020004" pitchFamily="49" charset="0"/>
                <a:ea typeface="Fira Code" panose="020B0809050000020004" pitchFamily="49" charset="0"/>
              </a:rPr>
              <a:t>raikkonen</a:t>
            </a:r>
            <a: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  <a:latin typeface="Fira Code" panose="020B0809050000020004" pitchFamily="49" charset="0"/>
                <a:ea typeface="Fira Code" panose="020B0809050000020004" pitchFamily="49" charset="0"/>
              </a:rPr>
              <a:t>       </a:t>
            </a:r>
            <a:r>
              <a:rPr lang="en-GB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Fira Code" panose="020B0809050000020004" pitchFamily="49" charset="0"/>
                <a:ea typeface="Fira Code" panose="020B0809050000020004" pitchFamily="49" charset="0"/>
              </a:rPr>
              <a:t>ferrari</a:t>
            </a:r>
            <a: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  <a:latin typeface="Fira Code" panose="020B0809050000020004" pitchFamily="49" charset="0"/>
                <a:ea typeface="Fira Code" panose="020B0809050000020004" pitchFamily="49" charset="0"/>
              </a:rPr>
              <a:t>      2014     1      0.536</a:t>
            </a:r>
          </a:p>
          <a:p>
            <a:pPr marL="0" lvl="0" indent="0">
              <a:lnSpc>
                <a:spcPct val="100000"/>
              </a:lnSpc>
              <a:buNone/>
            </a:pPr>
            <a: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  <a:latin typeface="Fira Code" panose="020B0809050000020004" pitchFamily="49" charset="0"/>
                <a:ea typeface="Fira Code" panose="020B0809050000020004" pitchFamily="49" charset="0"/>
              </a:rPr>
              <a:t> 8 </a:t>
            </a:r>
            <a:r>
              <a:rPr lang="en-GB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Fira Code" panose="020B0809050000020004" pitchFamily="49" charset="0"/>
                <a:ea typeface="Fira Code" panose="020B0809050000020004" pitchFamily="49" charset="0"/>
              </a:rPr>
              <a:t>vergne</a:t>
            </a:r>
            <a: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  <a:latin typeface="Fira Code" panose="020B0809050000020004" pitchFamily="49" charset="0"/>
                <a:ea typeface="Fira Code" panose="020B0809050000020004" pitchFamily="49" charset="0"/>
              </a:rPr>
              <a:t>          </a:t>
            </a:r>
            <a:r>
              <a:rPr lang="en-GB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Fira Code" panose="020B0809050000020004" pitchFamily="49" charset="0"/>
                <a:ea typeface="Fira Code" panose="020B0809050000020004" pitchFamily="49" charset="0"/>
              </a:rPr>
              <a:t>toro_rosso</a:t>
            </a:r>
            <a: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  <a:latin typeface="Fira Code" panose="020B0809050000020004" pitchFamily="49" charset="0"/>
                <a:ea typeface="Fira Code" panose="020B0809050000020004" pitchFamily="49" charset="0"/>
              </a:rPr>
              <a:t>   2014     1      0.464</a:t>
            </a:r>
          </a:p>
          <a:p>
            <a:pPr marL="0" lvl="0" indent="0">
              <a:lnSpc>
                <a:spcPct val="100000"/>
              </a:lnSpc>
              <a:buNone/>
            </a:pPr>
            <a: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  <a:latin typeface="Fira Code" panose="020B0809050000020004" pitchFamily="49" charset="0"/>
                <a:ea typeface="Fira Code" panose="020B0809050000020004" pitchFamily="49" charset="0"/>
              </a:rPr>
              <a:t> 9 </a:t>
            </a:r>
            <a:r>
              <a:rPr lang="en-GB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Fira Code" panose="020B0809050000020004" pitchFamily="49" charset="0"/>
                <a:ea typeface="Fira Code" panose="020B0809050000020004" pitchFamily="49" charset="0"/>
              </a:rPr>
              <a:t>kvyat</a:t>
            </a:r>
            <a: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  <a:latin typeface="Fira Code" panose="020B0809050000020004" pitchFamily="49" charset="0"/>
                <a:ea typeface="Fira Code" panose="020B0809050000020004" pitchFamily="49" charset="0"/>
              </a:rPr>
              <a:t>           </a:t>
            </a:r>
            <a:r>
              <a:rPr lang="en-GB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Fira Code" panose="020B0809050000020004" pitchFamily="49" charset="0"/>
                <a:ea typeface="Fira Code" panose="020B0809050000020004" pitchFamily="49" charset="0"/>
              </a:rPr>
              <a:t>toro_rosso</a:t>
            </a:r>
            <a: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  <a:latin typeface="Fira Code" panose="020B0809050000020004" pitchFamily="49" charset="0"/>
                <a:ea typeface="Fira Code" panose="020B0809050000020004" pitchFamily="49" charset="0"/>
              </a:rPr>
              <a:t>   2014     1      0.393</a:t>
            </a:r>
          </a:p>
          <a:p>
            <a:pPr marL="0" lvl="0" indent="0">
              <a:lnSpc>
                <a:spcPct val="100000"/>
              </a:lnSpc>
              <a:buNone/>
            </a:pPr>
            <a: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  <a:latin typeface="Fira Code" panose="020B0809050000020004" pitchFamily="49" charset="0"/>
                <a:ea typeface="Fira Code" panose="020B0809050000020004" pitchFamily="49" charset="0"/>
              </a:rPr>
              <a:t>10 </a:t>
            </a:r>
            <a:r>
              <a:rPr lang="en-GB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Fira Code" panose="020B0809050000020004" pitchFamily="49" charset="0"/>
                <a:ea typeface="Fira Code" panose="020B0809050000020004" pitchFamily="49" charset="0"/>
              </a:rPr>
              <a:t>perez</a:t>
            </a:r>
            <a: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  <a:latin typeface="Fira Code" panose="020B0809050000020004" pitchFamily="49" charset="0"/>
                <a:ea typeface="Fira Code" panose="020B0809050000020004" pitchFamily="49" charset="0"/>
              </a:rPr>
              <a:t>           </a:t>
            </a:r>
            <a:r>
              <a:rPr lang="en-GB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Fira Code" panose="020B0809050000020004" pitchFamily="49" charset="0"/>
                <a:ea typeface="Fira Code" panose="020B0809050000020004" pitchFamily="49" charset="0"/>
              </a:rPr>
              <a:t>force_india</a:t>
            </a:r>
            <a: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  <a:latin typeface="Fira Code" panose="020B0809050000020004" pitchFamily="49" charset="0"/>
                <a:ea typeface="Fira Code" panose="020B0809050000020004" pitchFamily="49" charset="0"/>
              </a:rPr>
              <a:t>  2014     1      0.321</a:t>
            </a:r>
          </a:p>
          <a:p>
            <a:pPr marL="0" lvl="0" indent="0">
              <a:lnSpc>
                <a:spcPct val="100000"/>
              </a:lnSpc>
              <a:buNone/>
            </a:pPr>
            <a:r>
              <a:rPr lang="en-GB" dirty="0">
                <a:solidFill>
                  <a:schemeClr val="tx1">
                    <a:lumMod val="50000"/>
                    <a:lumOff val="50000"/>
                  </a:schemeClr>
                </a:solidFill>
                <a:latin typeface="Fira Code" panose="020B0809050000020004" pitchFamily="49" charset="0"/>
                <a:ea typeface="Fira Code" panose="020B0809050000020004" pitchFamily="49" charset="0"/>
              </a:rPr>
              <a:t># ... with 2,667 more rows</a:t>
            </a:r>
          </a:p>
          <a:p>
            <a:pPr marL="0" lvl="0" indent="0">
              <a:lnSpc>
                <a:spcPct val="100000"/>
              </a:lnSpc>
              <a:buNone/>
            </a:pPr>
            <a:endParaRPr lang="en-GB" dirty="0">
              <a:solidFill>
                <a:schemeClr val="tx1">
                  <a:lumMod val="75000"/>
                  <a:lumOff val="25000"/>
                </a:schemeClr>
              </a:solidFill>
              <a:latin typeface="Fira Code" panose="020B0809050000020004" pitchFamily="49" charset="0"/>
              <a:ea typeface="Fira Code" panose="020B0809050000020004" pitchFamily="49" charset="0"/>
            </a:endParaRPr>
          </a:p>
          <a:p>
            <a:pPr lvl="0">
              <a:lnSpc>
                <a:spcPct val="100000"/>
              </a:lnSpc>
            </a:pPr>
            <a:endParaRPr lang="en-US" dirty="0">
              <a:solidFill>
                <a:schemeClr val="tx1">
                  <a:lumMod val="75000"/>
                  <a:lumOff val="25000"/>
                </a:schemeClr>
              </a:solidFill>
              <a:latin typeface="Fira Code" panose="020B0809050000020004" pitchFamily="49" charset="0"/>
              <a:ea typeface="Fira Code" panose="020B0809050000020004" pitchFamily="49" charset="0"/>
            </a:endParaRPr>
          </a:p>
          <a:p>
            <a:pPr lvl="0">
              <a:lnSpc>
                <a:spcPct val="100000"/>
              </a:lnSpc>
            </a:pPr>
            <a:endParaRPr lang="en-US" dirty="0">
              <a:solidFill>
                <a:schemeClr val="tx1">
                  <a:lumMod val="75000"/>
                  <a:lumOff val="25000"/>
                </a:schemeClr>
              </a:solidFill>
              <a:latin typeface="Fira Code" panose="020B0809050000020004" pitchFamily="49" charset="0"/>
              <a:ea typeface="Fira Code" panose="020B080905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6622061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5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933FA2-A06D-42E4-AAB3-3400AD9F7263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>
              <a:lnSpc>
                <a:spcPct val="100000"/>
              </a:lnSpc>
            </a:pPr>
            <a:r>
              <a:rPr lang="en-GB" sz="5400" b="1" kern="0" dirty="0">
                <a:solidFill>
                  <a:srgbClr val="006388"/>
                </a:solidFill>
                <a:latin typeface="Fira Sans" pitchFamily="34"/>
                <a:ea typeface="Fira Code" pitchFamily="49"/>
              </a:rPr>
              <a:t>Model estimation in R</a:t>
            </a:r>
            <a:endParaRPr lang="en-GB" sz="1800" kern="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090535-D8A5-4E56-9A50-B285744B17C9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838203" y="1825627"/>
            <a:ext cx="10515600" cy="4667243"/>
          </a:xfrm>
        </p:spPr>
        <p:txBody>
          <a:bodyPr>
            <a:normAutofit/>
          </a:bodyPr>
          <a:lstStyle/>
          <a:p>
            <a:pPr marL="0" lvl="0" indent="0">
              <a:lnSpc>
                <a:spcPct val="80000"/>
              </a:lnSpc>
              <a:buNone/>
            </a:pPr>
            <a:r>
              <a:rPr lang="en-US" sz="2000" dirty="0">
                <a:solidFill>
                  <a:srgbClr val="404040"/>
                </a:solidFill>
                <a:latin typeface="Fira Code" pitchFamily="49"/>
                <a:ea typeface="Fira Code" pitchFamily="49"/>
              </a:rPr>
              <a:t>library(brms)</a:t>
            </a:r>
          </a:p>
          <a:p>
            <a:pPr marL="0" lvl="0" indent="0">
              <a:lnSpc>
                <a:spcPct val="80000"/>
              </a:lnSpc>
              <a:buNone/>
            </a:pPr>
            <a:endParaRPr lang="en-US" sz="2000" dirty="0">
              <a:solidFill>
                <a:srgbClr val="404040"/>
              </a:solidFill>
              <a:latin typeface="Fira Code" pitchFamily="49"/>
              <a:ea typeface="Fira Code" pitchFamily="49"/>
            </a:endParaRPr>
          </a:p>
          <a:p>
            <a:pPr marL="0" lvl="0" indent="0">
              <a:lnSpc>
                <a:spcPct val="80000"/>
              </a:lnSpc>
              <a:buNone/>
            </a:pPr>
            <a:r>
              <a:rPr lang="en-US" sz="2000" dirty="0" err="1">
                <a:solidFill>
                  <a:srgbClr val="404040"/>
                </a:solidFill>
                <a:latin typeface="Fira Code" pitchFamily="49"/>
                <a:ea typeface="Fira Code" pitchFamily="49"/>
              </a:rPr>
              <a:t>frm</a:t>
            </a:r>
            <a:r>
              <a:rPr lang="en-US" sz="2000" dirty="0">
                <a:solidFill>
                  <a:srgbClr val="404040"/>
                </a:solidFill>
                <a:latin typeface="Fira Code" pitchFamily="49"/>
                <a:ea typeface="Fira Code" pitchFamily="49"/>
              </a:rPr>
              <a:t> &lt;- </a:t>
            </a:r>
          </a:p>
          <a:p>
            <a:pPr marL="0" lvl="0" indent="0">
              <a:lnSpc>
                <a:spcPct val="80000"/>
              </a:lnSpc>
              <a:buNone/>
            </a:pPr>
            <a:r>
              <a:rPr lang="en-US" sz="2000" dirty="0">
                <a:solidFill>
                  <a:srgbClr val="404040"/>
                </a:solidFill>
                <a:latin typeface="Fira Code" pitchFamily="49"/>
                <a:ea typeface="Fira Code" pitchFamily="49"/>
              </a:rPr>
              <a:t>  </a:t>
            </a:r>
            <a:r>
              <a:rPr lang="en-US" sz="2000" dirty="0" err="1">
                <a:solidFill>
                  <a:srgbClr val="404040"/>
                </a:solidFill>
                <a:latin typeface="Fira Code" pitchFamily="49"/>
                <a:ea typeface="Fira Code" pitchFamily="49"/>
              </a:rPr>
              <a:t>prop_trans</a:t>
            </a:r>
            <a:r>
              <a:rPr lang="en-US" sz="2000" dirty="0">
                <a:solidFill>
                  <a:srgbClr val="404040"/>
                </a:solidFill>
                <a:latin typeface="Fira Code" pitchFamily="49"/>
                <a:ea typeface="Fira Code" pitchFamily="49"/>
              </a:rPr>
              <a:t> ~ 0 + (1 | driver) + (1 | </a:t>
            </a:r>
            <a:r>
              <a:rPr lang="en-US" sz="2000" dirty="0" err="1">
                <a:solidFill>
                  <a:srgbClr val="404040"/>
                </a:solidFill>
                <a:latin typeface="Fira Code" pitchFamily="49"/>
                <a:ea typeface="Fira Code" pitchFamily="49"/>
              </a:rPr>
              <a:t>driver:year</a:t>
            </a:r>
            <a:r>
              <a:rPr lang="en-US" sz="2000" dirty="0">
                <a:solidFill>
                  <a:srgbClr val="404040"/>
                </a:solidFill>
                <a:latin typeface="Fira Code" pitchFamily="49"/>
                <a:ea typeface="Fira Code" pitchFamily="49"/>
              </a:rPr>
              <a:t>) + </a:t>
            </a:r>
          </a:p>
          <a:p>
            <a:pPr marL="0" lvl="0" indent="0">
              <a:lnSpc>
                <a:spcPct val="80000"/>
              </a:lnSpc>
              <a:buNone/>
            </a:pPr>
            <a:r>
              <a:rPr lang="en-US" sz="2000" dirty="0">
                <a:solidFill>
                  <a:srgbClr val="404040"/>
                </a:solidFill>
                <a:latin typeface="Fira Code" pitchFamily="49"/>
                <a:ea typeface="Fira Code" pitchFamily="49"/>
              </a:rPr>
              <a:t>                   (1 | constructor) + (1 | </a:t>
            </a:r>
            <a:r>
              <a:rPr lang="en-US" sz="2000" dirty="0" err="1">
                <a:solidFill>
                  <a:srgbClr val="404040"/>
                </a:solidFill>
                <a:latin typeface="Fira Code" pitchFamily="49"/>
                <a:ea typeface="Fira Code" pitchFamily="49"/>
              </a:rPr>
              <a:t>constructor:year</a:t>
            </a:r>
            <a:r>
              <a:rPr lang="en-US" sz="2000" dirty="0">
                <a:solidFill>
                  <a:srgbClr val="404040"/>
                </a:solidFill>
                <a:latin typeface="Fira Code" pitchFamily="49"/>
                <a:ea typeface="Fira Code" pitchFamily="49"/>
              </a:rPr>
              <a:t>)</a:t>
            </a:r>
          </a:p>
          <a:p>
            <a:pPr marL="0" lvl="0" indent="0">
              <a:lnSpc>
                <a:spcPct val="80000"/>
              </a:lnSpc>
              <a:buNone/>
            </a:pPr>
            <a:endParaRPr lang="en-US" sz="2000" dirty="0">
              <a:solidFill>
                <a:srgbClr val="404040"/>
              </a:solidFill>
              <a:latin typeface="Fira Code" pitchFamily="49"/>
              <a:ea typeface="Fira Code" pitchFamily="49"/>
            </a:endParaRPr>
          </a:p>
          <a:p>
            <a:pPr marL="0" lvl="0" indent="0">
              <a:lnSpc>
                <a:spcPct val="80000"/>
              </a:lnSpc>
              <a:buNone/>
            </a:pPr>
            <a:r>
              <a:rPr lang="en-US" sz="2000" dirty="0">
                <a:solidFill>
                  <a:srgbClr val="404040"/>
                </a:solidFill>
                <a:latin typeface="Fira Code" pitchFamily="49"/>
                <a:ea typeface="Fira Code" pitchFamily="49"/>
              </a:rPr>
              <a:t>fit &lt;- </a:t>
            </a:r>
            <a:r>
              <a:rPr lang="en-US" sz="2000" dirty="0" err="1">
                <a:solidFill>
                  <a:srgbClr val="404040"/>
                </a:solidFill>
                <a:latin typeface="Fira Code" pitchFamily="49"/>
                <a:ea typeface="Fira Code" pitchFamily="49"/>
              </a:rPr>
              <a:t>brm</a:t>
            </a:r>
            <a:r>
              <a:rPr lang="en-US" sz="2000" dirty="0">
                <a:solidFill>
                  <a:srgbClr val="404040"/>
                </a:solidFill>
                <a:latin typeface="Fira Code" pitchFamily="49"/>
                <a:ea typeface="Fira Code" pitchFamily="49"/>
              </a:rPr>
              <a:t>(</a:t>
            </a:r>
          </a:p>
          <a:p>
            <a:pPr marL="0" lvl="0" indent="0">
              <a:lnSpc>
                <a:spcPct val="80000"/>
              </a:lnSpc>
              <a:buNone/>
            </a:pPr>
            <a:r>
              <a:rPr lang="en-US" sz="2000" dirty="0">
                <a:solidFill>
                  <a:srgbClr val="404040"/>
                </a:solidFill>
                <a:latin typeface="Fira Code" pitchFamily="49"/>
                <a:ea typeface="Fira Code" pitchFamily="49"/>
              </a:rPr>
              <a:t>  formula = </a:t>
            </a:r>
            <a:r>
              <a:rPr lang="en-US" sz="2000" dirty="0" err="1">
                <a:solidFill>
                  <a:srgbClr val="404040"/>
                </a:solidFill>
                <a:latin typeface="Fira Code" pitchFamily="49"/>
                <a:ea typeface="Fira Code" pitchFamily="49"/>
              </a:rPr>
              <a:t>frm</a:t>
            </a:r>
            <a:r>
              <a:rPr lang="en-US" sz="2000" dirty="0">
                <a:solidFill>
                  <a:srgbClr val="404040"/>
                </a:solidFill>
                <a:latin typeface="Fira Code" pitchFamily="49"/>
                <a:ea typeface="Fira Code" pitchFamily="49"/>
              </a:rPr>
              <a:t>,</a:t>
            </a:r>
          </a:p>
          <a:p>
            <a:pPr marL="0" lvl="0" indent="0">
              <a:lnSpc>
                <a:spcPct val="80000"/>
              </a:lnSpc>
              <a:buNone/>
            </a:pPr>
            <a:r>
              <a:rPr lang="en-US" sz="2000" dirty="0">
                <a:solidFill>
                  <a:srgbClr val="404040"/>
                </a:solidFill>
                <a:latin typeface="Fira Code" pitchFamily="49"/>
                <a:ea typeface="Fira Code" pitchFamily="49"/>
              </a:rPr>
              <a:t>  family  = Beta(),</a:t>
            </a:r>
          </a:p>
          <a:p>
            <a:pPr marL="0" lvl="0" indent="0">
              <a:lnSpc>
                <a:spcPct val="80000"/>
              </a:lnSpc>
              <a:buNone/>
            </a:pPr>
            <a:r>
              <a:rPr lang="en-US" sz="2000" dirty="0">
                <a:solidFill>
                  <a:srgbClr val="404040"/>
                </a:solidFill>
                <a:latin typeface="Fira Code" pitchFamily="49"/>
                <a:ea typeface="Fira Code" pitchFamily="49"/>
              </a:rPr>
              <a:t>  data    = f1_dat</a:t>
            </a:r>
          </a:p>
          <a:p>
            <a:pPr marL="0" lvl="0" indent="0">
              <a:lnSpc>
                <a:spcPct val="80000"/>
              </a:lnSpc>
              <a:buNone/>
            </a:pPr>
            <a:r>
              <a:rPr lang="en-US" sz="2000" dirty="0">
                <a:solidFill>
                  <a:srgbClr val="404040"/>
                </a:solidFill>
                <a:latin typeface="Fira Code" pitchFamily="49"/>
                <a:ea typeface="Fira Code" pitchFamily="49"/>
              </a:rPr>
              <a:t>)</a:t>
            </a: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5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9CC12F-56FB-4A07-A76D-5016DC6CD1EE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>
              <a:lnSpc>
                <a:spcPct val="100000"/>
              </a:lnSpc>
            </a:pPr>
            <a:r>
              <a:rPr lang="en-GB" sz="5400" b="1" kern="0" dirty="0">
                <a:solidFill>
                  <a:srgbClr val="006388"/>
                </a:solidFill>
                <a:latin typeface="Fira Sans" pitchFamily="34"/>
                <a:ea typeface="Fira Code" pitchFamily="49"/>
              </a:rPr>
              <a:t>Obligatory convergence check</a:t>
            </a:r>
            <a:endParaRPr lang="en-GB" sz="1800" kern="0" dirty="0"/>
          </a:p>
        </p:txBody>
      </p:sp>
      <p:pic>
        <p:nvPicPr>
          <p:cNvPr id="7" name="Content Placeholder 6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2B3291AF-FE54-4EDB-AC8B-34A892785AE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197" y="1690688"/>
            <a:ext cx="3084796" cy="4406852"/>
          </a:xfrm>
        </p:spPr>
      </p:pic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57DA21DC-B71C-4347-94BB-843249B7DA81}"/>
              </a:ext>
            </a:extLst>
          </p:cNvPr>
          <p:cNvSpPr txBox="1">
            <a:spLocks/>
          </p:cNvSpPr>
          <p:nvPr/>
        </p:nvSpPr>
        <p:spPr>
          <a:xfrm>
            <a:off x="4223344" y="1825627"/>
            <a:ext cx="7187118" cy="4667243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rmAutofit/>
          </a:bodyPr>
          <a:lstStyle>
            <a:lvl1pPr marL="228600" marR="0" lvl="0" indent="-228600" algn="l" defTabSz="914400" rtl="0" fontAlgn="auto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ct val="100000"/>
              <a:buFont typeface="Arial" pitchFamily="34"/>
              <a:buChar char="•"/>
              <a:tabLst/>
              <a:defRPr lang="en-US" sz="28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1pPr>
            <a:lvl2pPr marL="685800" marR="0" lvl="1" indent="-228600" algn="l" defTabSz="914400" rtl="0" fontAlgn="auto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ct val="100000"/>
              <a:buFont typeface="Arial" pitchFamily="34"/>
              <a:buChar char="•"/>
              <a:tabLst/>
              <a:defRPr lang="en-US" sz="24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2pPr>
            <a:lvl3pPr marL="1143000" marR="0" lvl="2" indent="-228600" algn="l" defTabSz="914400" rtl="0" fontAlgn="auto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ct val="100000"/>
              <a:buFont typeface="Arial" pitchFamily="34"/>
              <a:buChar char="•"/>
              <a:tabLst/>
              <a:defRPr lang="en-US" sz="20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3pPr>
            <a:lvl4pPr marL="1600200" marR="0" lvl="3" indent="-228600" algn="l" defTabSz="914400" rtl="0" fontAlgn="auto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ct val="100000"/>
              <a:buFont typeface="Arial" pitchFamily="34"/>
              <a:buChar char="•"/>
              <a:tabLst/>
              <a:defRPr lang="en-US" sz="18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4pPr>
            <a:lvl5pPr marL="2057400" marR="0" lvl="4" indent="-228600" algn="l" defTabSz="914400" rtl="0" fontAlgn="auto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ct val="100000"/>
              <a:buFont typeface="Arial" pitchFamily="34"/>
              <a:buChar char="•"/>
              <a:tabLst/>
              <a:defRPr lang="en-US" sz="18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en-GB" sz="3200" dirty="0">
                <a:solidFill>
                  <a:srgbClr val="404040"/>
                </a:solidFill>
                <a:latin typeface="Fira Sans" pitchFamily="34"/>
              </a:rPr>
              <a:t>10k posterior samples across 4 chains</a:t>
            </a:r>
          </a:p>
          <a:p>
            <a:pPr>
              <a:lnSpc>
                <a:spcPct val="100000"/>
              </a:lnSpc>
            </a:pPr>
            <a:r>
              <a:rPr lang="en-GB" sz="3200" dirty="0">
                <a:solidFill>
                  <a:srgbClr val="404040"/>
                </a:solidFill>
                <a:latin typeface="Fira Sans" pitchFamily="34"/>
              </a:rPr>
              <a:t>1000 burn-in iterations</a:t>
            </a:r>
          </a:p>
          <a:p>
            <a:pPr>
              <a:lnSpc>
                <a:spcPct val="100000"/>
              </a:lnSpc>
            </a:pPr>
            <a:r>
              <a:rPr lang="en-GB" sz="3200" dirty="0">
                <a:solidFill>
                  <a:srgbClr val="404040"/>
                </a:solidFill>
                <a:latin typeface="Fira Sans" pitchFamily="34"/>
              </a:rPr>
              <a:t>Everything looks good! </a:t>
            </a:r>
          </a:p>
          <a:p>
            <a:pPr>
              <a:lnSpc>
                <a:spcPct val="100000"/>
              </a:lnSpc>
            </a:pPr>
            <a:r>
              <a:rPr lang="en-GB" sz="3200" dirty="0" err="1">
                <a:solidFill>
                  <a:srgbClr val="404040"/>
                </a:solidFill>
                <a:latin typeface="Fira Sans" pitchFamily="34"/>
              </a:rPr>
              <a:t>Rhats</a:t>
            </a:r>
            <a:r>
              <a:rPr lang="en-GB" sz="3200" dirty="0">
                <a:solidFill>
                  <a:srgbClr val="404040"/>
                </a:solidFill>
                <a:latin typeface="Fira Sans" pitchFamily="34"/>
              </a:rPr>
              <a:t> all &lt;1.01</a:t>
            </a:r>
          </a:p>
          <a:p>
            <a:pPr>
              <a:lnSpc>
                <a:spcPct val="100000"/>
              </a:lnSpc>
            </a:pPr>
            <a:r>
              <a:rPr lang="en-GB" sz="3200" dirty="0">
                <a:solidFill>
                  <a:srgbClr val="404040"/>
                </a:solidFill>
                <a:latin typeface="Fira Sans" pitchFamily="34"/>
              </a:rPr>
              <a:t>Etc.</a:t>
            </a:r>
          </a:p>
          <a:p>
            <a:pPr marL="0" indent="0">
              <a:lnSpc>
                <a:spcPct val="100000"/>
              </a:lnSpc>
              <a:buFont typeface="Arial" pitchFamily="34"/>
              <a:buNone/>
            </a:pPr>
            <a:endParaRPr lang="en-GB" sz="3200" dirty="0">
              <a:solidFill>
                <a:srgbClr val="404040"/>
              </a:solidFill>
              <a:latin typeface="Fira Sans" pitchFamily="34"/>
            </a:endParaRP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5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BB4EF3-54ED-4916-AF42-8A8311688BF9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>
              <a:lnSpc>
                <a:spcPct val="100000"/>
              </a:lnSpc>
            </a:pPr>
            <a:r>
              <a:rPr lang="en-GB" sz="5400" b="1" kern="0" dirty="0">
                <a:solidFill>
                  <a:srgbClr val="006388"/>
                </a:solidFill>
                <a:latin typeface="Fira Sans" pitchFamily="34"/>
                <a:ea typeface="Fira Code" pitchFamily="49"/>
              </a:rPr>
              <a:t>Posterior predictive check</a:t>
            </a:r>
            <a:endParaRPr lang="en-GB" sz="1800" kern="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A2331C-0913-4ACC-BED5-E61F2F8E6ED1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838203" y="1825627"/>
            <a:ext cx="8375647" cy="4667243"/>
          </a:xfrm>
        </p:spPr>
        <p:txBody>
          <a:bodyPr>
            <a:normAutofit/>
          </a:bodyPr>
          <a:lstStyle/>
          <a:p>
            <a:pPr lvl="0">
              <a:lnSpc>
                <a:spcPct val="100000"/>
              </a:lnSpc>
            </a:pPr>
            <a:r>
              <a:rPr lang="en-US" sz="3600" dirty="0">
                <a:solidFill>
                  <a:srgbClr val="404040"/>
                </a:solidFill>
                <a:latin typeface="Fira Sans" pitchFamily="34"/>
                <a:ea typeface="Fira Code" pitchFamily="49"/>
              </a:rPr>
              <a:t>Does the model make sense? </a:t>
            </a:r>
          </a:p>
          <a:p>
            <a:pPr lvl="0">
              <a:lnSpc>
                <a:spcPct val="100000"/>
              </a:lnSpc>
            </a:pPr>
            <a:r>
              <a:rPr lang="en-US" sz="3600" dirty="0">
                <a:solidFill>
                  <a:srgbClr val="404040"/>
                </a:solidFill>
                <a:latin typeface="Fira Sans" pitchFamily="34"/>
                <a:ea typeface="Fira Code" pitchFamily="49"/>
              </a:rPr>
              <a:t>Compare observed proportion to model-implied proportion</a:t>
            </a: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5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 descr="A picture containing text, transport, watercraft&#10;&#10;Description automatically generated">
            <a:extLst>
              <a:ext uri="{FF2B5EF4-FFF2-40B4-BE49-F238E27FC236}">
                <a16:creationId xmlns:a16="http://schemas.microsoft.com/office/drawing/2014/main" id="{B70360C0-307F-4CAE-A64D-74B47E88AA3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77647" y="294317"/>
            <a:ext cx="7836706" cy="6269365"/>
          </a:xfrm>
        </p:spPr>
      </p:pic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638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7381F2-ED4A-4402-980D-E02B1BEDFAE2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38203" y="2766215"/>
            <a:ext cx="10515600" cy="1325559"/>
          </a:xfrm>
        </p:spPr>
        <p:txBody>
          <a:bodyPr anchorCtr="1"/>
          <a:lstStyle/>
          <a:p>
            <a:pPr lvl="0" algn="ctr">
              <a:lnSpc>
                <a:spcPct val="100000"/>
              </a:lnSpc>
            </a:pPr>
            <a:r>
              <a:rPr lang="en-GB" sz="5400" b="1" kern="0" dirty="0">
                <a:solidFill>
                  <a:srgbClr val="FFFFFF"/>
                </a:solidFill>
                <a:latin typeface="Fira Sans" pitchFamily="34"/>
                <a:ea typeface="Fira Code" pitchFamily="49"/>
              </a:rPr>
              <a:t>Inference &amp; conclusions</a:t>
            </a:r>
            <a:endParaRPr lang="en-GB" sz="1800" kern="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07163405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638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picture containing several&#10;&#10;Description automatically generated">
            <a:extLst>
              <a:ext uri="{FF2B5EF4-FFF2-40B4-BE49-F238E27FC236}">
                <a16:creationId xmlns:a16="http://schemas.microsoft.com/office/drawing/2014/main" id="{86F17C59-A3A3-46AC-A2A5-760E91D50AD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73" b="17121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9" name="Title 1">
            <a:extLst>
              <a:ext uri="{FF2B5EF4-FFF2-40B4-BE49-F238E27FC236}">
                <a16:creationId xmlns:a16="http://schemas.microsoft.com/office/drawing/2014/main" id="{45114EE9-A067-4EE6-81EA-25A0CB3616C1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0" y="2119707"/>
            <a:ext cx="12192000" cy="2618585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Ctr="1">
            <a:noAutofit/>
          </a:bodyPr>
          <a:lstStyle/>
          <a:p>
            <a:pPr lvl="0" algn="ctr">
              <a:lnSpc>
                <a:spcPct val="100000"/>
              </a:lnSpc>
            </a:pPr>
            <a:r>
              <a:rPr lang="en-GB" sz="10300" b="1" kern="0" dirty="0">
                <a:solidFill>
                  <a:schemeClr val="bg1"/>
                </a:solidFill>
                <a:latin typeface="Fira Sans" pitchFamily="34"/>
                <a:ea typeface="Fira Code" pitchFamily="49"/>
              </a:rPr>
              <a:t>Let’s get mystical</a:t>
            </a:r>
            <a:endParaRPr lang="en-GB" sz="5400" kern="0" dirty="0">
              <a:solidFill>
                <a:schemeClr val="bg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E5CB980-654C-44A7-A689-EB787FBC4A78}"/>
              </a:ext>
            </a:extLst>
          </p:cNvPr>
          <p:cNvSpPr txBox="1"/>
          <p:nvPr/>
        </p:nvSpPr>
        <p:spPr>
          <a:xfrm>
            <a:off x="8269288" y="6419334"/>
            <a:ext cx="3922712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dirty="0">
                <a:solidFill>
                  <a:schemeClr val="bg1">
                    <a:lumMod val="95000"/>
                  </a:schemeClr>
                </a:solidFill>
                <a:latin typeface="Fira Sans" panose="020B0503050000020004" pitchFamily="34" charset="0"/>
                <a:ea typeface="Fira Sans" panose="020B0503050000020004" pitchFamily="34" charset="0"/>
              </a:rPr>
              <a:t>Photo by </a:t>
            </a:r>
            <a:r>
              <a:rPr lang="en-US" sz="1600" dirty="0">
                <a:solidFill>
                  <a:schemeClr val="bg1">
                    <a:lumMod val="95000"/>
                  </a:schemeClr>
                </a:solidFill>
                <a:latin typeface="Fira Sans" panose="020B0503050000020004" pitchFamily="34" charset="0"/>
                <a:ea typeface="Fira Sans" panose="020B0503050000020004" pitchFamily="34" charset="0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Viva Luna Studios</a:t>
            </a:r>
            <a:r>
              <a:rPr lang="en-US" sz="1600" dirty="0">
                <a:solidFill>
                  <a:schemeClr val="bg1">
                    <a:lumMod val="95000"/>
                  </a:schemeClr>
                </a:solidFill>
                <a:latin typeface="Fira Sans" panose="020B0503050000020004" pitchFamily="34" charset="0"/>
                <a:ea typeface="Fira Sans" panose="020B0503050000020004" pitchFamily="34" charset="0"/>
              </a:rPr>
              <a:t> on </a:t>
            </a:r>
            <a:r>
              <a:rPr lang="en-US" sz="1600" dirty="0" err="1">
                <a:solidFill>
                  <a:schemeClr val="bg1">
                    <a:lumMod val="95000"/>
                  </a:schemeClr>
                </a:solidFill>
                <a:latin typeface="Fira Sans" panose="020B0503050000020004" pitchFamily="34" charset="0"/>
                <a:ea typeface="Fira Sans" panose="020B0503050000020004" pitchFamily="34" charset="0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Unsplash</a:t>
            </a:r>
            <a:r>
              <a:rPr lang="en-US" sz="1600" dirty="0">
                <a:solidFill>
                  <a:schemeClr val="bg1">
                    <a:lumMod val="95000"/>
                  </a:schemeClr>
                </a:solidFill>
                <a:latin typeface="Fira Sans" panose="020B0503050000020004" pitchFamily="34" charset="0"/>
                <a:ea typeface="Fira Sans" panose="020B0503050000020004" pitchFamily="34" charset="0"/>
              </a:rPr>
              <a:t> </a:t>
            </a:r>
            <a:endParaRPr lang="en-NL" sz="1600" dirty="0">
              <a:solidFill>
                <a:schemeClr val="bg1">
                  <a:lumMod val="95000"/>
                </a:schemeClr>
              </a:solidFill>
              <a:latin typeface="Fira Sans" panose="020B0503050000020004" pitchFamily="34" charset="0"/>
              <a:ea typeface="Fira Sans" panose="020B05030500000200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19032420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638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7381F2-ED4A-4402-980D-E02B1BEDFAE2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38200" y="2173786"/>
            <a:ext cx="10515600" cy="1325559"/>
          </a:xfrm>
        </p:spPr>
        <p:txBody>
          <a:bodyPr anchorCtr="1"/>
          <a:lstStyle/>
          <a:p>
            <a:pPr lvl="0" algn="ctr">
              <a:lnSpc>
                <a:spcPct val="100000"/>
              </a:lnSpc>
            </a:pPr>
            <a:r>
              <a:rPr lang="en-GB" sz="5400" b="1" kern="0" dirty="0">
                <a:solidFill>
                  <a:srgbClr val="FFFFFF"/>
                </a:solidFill>
                <a:latin typeface="Fira Sans" pitchFamily="34"/>
                <a:ea typeface="Fira Code" pitchFamily="49"/>
              </a:rPr>
              <a:t>Dear oracle model,</a:t>
            </a:r>
            <a:endParaRPr lang="en-GB" sz="1800" kern="0" dirty="0">
              <a:solidFill>
                <a:srgbClr val="FFFFFF"/>
              </a:solidFill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7F56E91-261D-4F8E-B0F2-CED8D0068E45}"/>
              </a:ext>
            </a:extLst>
          </p:cNvPr>
          <p:cNvSpPr txBox="1">
            <a:spLocks/>
          </p:cNvSpPr>
          <p:nvPr/>
        </p:nvSpPr>
        <p:spPr>
          <a:xfrm>
            <a:off x="838200" y="3088187"/>
            <a:ext cx="10515600" cy="132555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ctr" anchorCtr="1" compatLnSpc="1">
            <a:normAutofit fontScale="90000"/>
          </a:bodyPr>
          <a:lstStyle>
            <a:lvl1pPr marL="0" marR="0" lvl="0" indent="0" algn="l" defTabSz="914400" rtl="0" fontAlgn="auto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US" sz="4400" b="0" i="0" u="none" strike="noStrike" kern="1200" cap="none" spc="0" baseline="0">
                <a:solidFill>
                  <a:srgbClr val="000000"/>
                </a:solidFill>
                <a:uFillTx/>
                <a:latin typeface="Calibri Light"/>
              </a:defRPr>
            </a:lvl1pPr>
          </a:lstStyle>
          <a:p>
            <a:pPr algn="ctr">
              <a:lnSpc>
                <a:spcPct val="100000"/>
              </a:lnSpc>
            </a:pPr>
            <a:r>
              <a:rPr lang="en-GB" sz="5400" i="1" kern="0" dirty="0">
                <a:solidFill>
                  <a:srgbClr val="FFFFFF"/>
                </a:solidFill>
                <a:latin typeface="Fira Sans" pitchFamily="34"/>
                <a:ea typeface="Fira Code" pitchFamily="49"/>
              </a:rPr>
              <a:t>How skilled was each driver in 2021?</a:t>
            </a:r>
            <a:endParaRPr lang="en-GB" sz="1800" i="1" kern="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68642837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6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Chart, box and whisker chart&#10;&#10;Description automatically generated">
            <a:extLst>
              <a:ext uri="{FF2B5EF4-FFF2-40B4-BE49-F238E27FC236}">
                <a16:creationId xmlns:a16="http://schemas.microsoft.com/office/drawing/2014/main" id="{F10860ED-321B-449A-B5BD-01CD39A63CA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7000" y="0"/>
            <a:ext cx="6858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46">
    <p:bg>
      <p:bgPr>
        <a:solidFill>
          <a:srgbClr val="00638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41E721-E87A-499C-BFC3-7F81F5E6C95D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>
              <a:lnSpc>
                <a:spcPct val="100000"/>
              </a:lnSpc>
            </a:pPr>
            <a:r>
              <a:rPr lang="en-GB" sz="5400" b="1" kern="0" dirty="0">
                <a:solidFill>
                  <a:srgbClr val="FFFFFF"/>
                </a:solidFill>
                <a:latin typeface="Fira Sans" pitchFamily="34"/>
                <a:ea typeface="Fira Code" pitchFamily="49"/>
              </a:rPr>
              <a:t>According to the model:</a:t>
            </a:r>
            <a:endParaRPr lang="en-GB" sz="1800" kern="0" dirty="0">
              <a:solidFill>
                <a:srgbClr val="FFFFFF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915359-6F20-4BA2-B2CB-227EFC878437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838203" y="1825627"/>
            <a:ext cx="10515600" cy="4667243"/>
          </a:xfrm>
        </p:spPr>
        <p:txBody>
          <a:bodyPr>
            <a:normAutofit/>
          </a:bodyPr>
          <a:lstStyle/>
          <a:p>
            <a:pPr lvl="0">
              <a:lnSpc>
                <a:spcPct val="100000"/>
              </a:lnSpc>
            </a:pPr>
            <a:r>
              <a:rPr lang="en-GB" sz="3200" dirty="0">
                <a:solidFill>
                  <a:srgbClr val="FFFFFF"/>
                </a:solidFill>
                <a:latin typeface="Fira Sans" pitchFamily="34"/>
              </a:rPr>
              <a:t>Hiring Hamilton as opposed to an average driver yields an odds-ratio of defeating other drivers of 2.46 [1.60 – 3.86]</a:t>
            </a:r>
          </a:p>
          <a:p>
            <a:pPr lvl="0">
              <a:lnSpc>
                <a:spcPct val="100000"/>
              </a:lnSpc>
            </a:pPr>
            <a:r>
              <a:rPr lang="en-GB" sz="3200" dirty="0">
                <a:solidFill>
                  <a:srgbClr val="FFFFFF"/>
                </a:solidFill>
                <a:latin typeface="Fira Sans" pitchFamily="34"/>
              </a:rPr>
              <a:t>If your team with an average driver beats 50% of the competitors on average, then with Hamilton you will beat 71% </a:t>
            </a:r>
          </a:p>
          <a:p>
            <a:pPr lvl="0">
              <a:lnSpc>
                <a:spcPct val="100000"/>
              </a:lnSpc>
            </a:pPr>
            <a:r>
              <a:rPr lang="en-GB" sz="3200" dirty="0">
                <a:solidFill>
                  <a:srgbClr val="FFFFFF"/>
                </a:solidFill>
                <a:latin typeface="Fira Sans" pitchFamily="34"/>
              </a:rPr>
              <a:t>2.46 / (1 + 2.46) = 0.71 [0.61 – 0.79]</a:t>
            </a:r>
          </a:p>
          <a:p>
            <a:pPr marL="0" lvl="0" indent="0">
              <a:lnSpc>
                <a:spcPct val="100000"/>
              </a:lnSpc>
              <a:buNone/>
            </a:pPr>
            <a:endParaRPr lang="en-GB" sz="3200" dirty="0">
              <a:solidFill>
                <a:srgbClr val="FFFFFF"/>
              </a:solidFill>
              <a:latin typeface="Fira Sans" pitchFamily="34"/>
            </a:endParaRPr>
          </a:p>
          <a:p>
            <a:pPr marL="0" lvl="0" indent="0">
              <a:lnSpc>
                <a:spcPct val="100000"/>
              </a:lnSpc>
              <a:buNone/>
            </a:pPr>
            <a:endParaRPr lang="en-GB" sz="3200" dirty="0">
              <a:solidFill>
                <a:srgbClr val="FFFFFF"/>
              </a:solidFill>
              <a:latin typeface="Fira Sans" pitchFamily="34"/>
            </a:endParaRPr>
          </a:p>
          <a:p>
            <a:pPr marL="0" lvl="0" indent="0">
              <a:lnSpc>
                <a:spcPct val="100000"/>
              </a:lnSpc>
              <a:buNone/>
            </a:pPr>
            <a:endParaRPr lang="en-GB" sz="3200" dirty="0">
              <a:solidFill>
                <a:srgbClr val="FFFFFF"/>
              </a:solidFill>
              <a:latin typeface="Fira Sans" pitchFamily="34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53">
    <p:bg>
      <p:bgPr>
        <a:solidFill>
          <a:srgbClr val="00638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F40E51-5CD9-4123-9D88-2F7F871767A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38203" y="2766215"/>
            <a:ext cx="10515600" cy="1325559"/>
          </a:xfrm>
        </p:spPr>
        <p:txBody>
          <a:bodyPr anchorCtr="1"/>
          <a:lstStyle/>
          <a:p>
            <a:pPr lvl="0" algn="ctr">
              <a:lnSpc>
                <a:spcPct val="100000"/>
              </a:lnSpc>
            </a:pPr>
            <a:r>
              <a:rPr lang="en-GB" sz="5400" b="1" i="1" kern="0" dirty="0">
                <a:solidFill>
                  <a:srgbClr val="FFFFFF"/>
                </a:solidFill>
                <a:latin typeface="Fira Sans" pitchFamily="34"/>
                <a:ea typeface="Fira Code" pitchFamily="49"/>
              </a:rPr>
              <a:t>“Such a stupid sport!”</a:t>
            </a:r>
            <a:endParaRPr lang="en-GB" sz="1800" i="1" kern="0" dirty="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638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7381F2-ED4A-4402-980D-E02B1BEDFAE2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38200" y="1970586"/>
            <a:ext cx="10515600" cy="1325559"/>
          </a:xfrm>
        </p:spPr>
        <p:txBody>
          <a:bodyPr anchorCtr="1"/>
          <a:lstStyle/>
          <a:p>
            <a:pPr lvl="0" algn="ctr">
              <a:lnSpc>
                <a:spcPct val="100000"/>
              </a:lnSpc>
            </a:pPr>
            <a:r>
              <a:rPr lang="en-GB" sz="5400" b="1" kern="0" dirty="0">
                <a:solidFill>
                  <a:srgbClr val="FFFFFF"/>
                </a:solidFill>
                <a:latin typeface="Fira Sans" pitchFamily="34"/>
                <a:ea typeface="Fira Code" pitchFamily="49"/>
              </a:rPr>
              <a:t>Dear oracle model,</a:t>
            </a:r>
            <a:endParaRPr lang="en-GB" sz="1800" kern="0" dirty="0">
              <a:solidFill>
                <a:srgbClr val="FFFFFF"/>
              </a:solidFill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7F56E91-261D-4F8E-B0F2-CED8D0068E45}"/>
              </a:ext>
            </a:extLst>
          </p:cNvPr>
          <p:cNvSpPr txBox="1">
            <a:spLocks/>
          </p:cNvSpPr>
          <p:nvPr/>
        </p:nvSpPr>
        <p:spPr>
          <a:xfrm>
            <a:off x="838200" y="3164387"/>
            <a:ext cx="10515600" cy="132555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ctr" anchorCtr="1" compatLnSpc="1">
            <a:normAutofit fontScale="90000" lnSpcReduction="20000"/>
          </a:bodyPr>
          <a:lstStyle>
            <a:lvl1pPr marL="0" marR="0" lvl="0" indent="0" algn="l" defTabSz="914400" rtl="0" fontAlgn="auto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US" sz="4400" b="0" i="0" u="none" strike="noStrike" kern="1200" cap="none" spc="0" baseline="0">
                <a:solidFill>
                  <a:srgbClr val="000000"/>
                </a:solidFill>
                <a:uFillTx/>
                <a:latin typeface="Calibri Light"/>
              </a:defRPr>
            </a:lvl1pPr>
          </a:lstStyle>
          <a:p>
            <a:pPr algn="ctr">
              <a:lnSpc>
                <a:spcPct val="100000"/>
              </a:lnSpc>
            </a:pPr>
            <a:r>
              <a:rPr lang="en-GB" sz="5400" i="1" kern="0" dirty="0">
                <a:solidFill>
                  <a:srgbClr val="FFFFFF"/>
                </a:solidFill>
                <a:latin typeface="Fira Sans" pitchFamily="34"/>
                <a:ea typeface="Fira Code" pitchFamily="49"/>
              </a:rPr>
              <a:t>How did the constructors compare in the hybrid era?</a:t>
            </a:r>
            <a:endParaRPr lang="en-GB" sz="1800" i="1" kern="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91725792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Chart&#10;&#10;Description automatically generated">
            <a:extLst>
              <a:ext uri="{FF2B5EF4-FFF2-40B4-BE49-F238E27FC236}">
                <a16:creationId xmlns:a16="http://schemas.microsoft.com/office/drawing/2014/main" id="{DA707148-56D6-45D1-9379-94AA5619D70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81191" y="685794"/>
            <a:ext cx="8229617" cy="54864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6942841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638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41E721-E87A-499C-BFC3-7F81F5E6C95D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>
              <a:lnSpc>
                <a:spcPct val="100000"/>
              </a:lnSpc>
            </a:pPr>
            <a:r>
              <a:rPr lang="en-GB" sz="5400" b="1" kern="0" dirty="0">
                <a:solidFill>
                  <a:srgbClr val="FFFFFF"/>
                </a:solidFill>
                <a:latin typeface="Fira Sans" pitchFamily="34"/>
                <a:ea typeface="Fira Code" pitchFamily="49"/>
              </a:rPr>
              <a:t>According to the model:</a:t>
            </a:r>
            <a:endParaRPr lang="en-GB" sz="1800" kern="0" dirty="0">
              <a:solidFill>
                <a:srgbClr val="FFFFFF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915359-6F20-4BA2-B2CB-227EFC878437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838203" y="1825627"/>
            <a:ext cx="10515600" cy="4667243"/>
          </a:xfrm>
        </p:spPr>
        <p:txBody>
          <a:bodyPr>
            <a:normAutofit/>
          </a:bodyPr>
          <a:lstStyle/>
          <a:p>
            <a:pPr lvl="0">
              <a:lnSpc>
                <a:spcPct val="100000"/>
              </a:lnSpc>
            </a:pPr>
            <a:r>
              <a:rPr lang="en-GB" sz="3200" dirty="0">
                <a:solidFill>
                  <a:srgbClr val="FFFFFF"/>
                </a:solidFill>
                <a:latin typeface="Fira Sans" pitchFamily="34"/>
              </a:rPr>
              <a:t>If you are an average driver at an average team, moving to hybrid-era Mercedes yields an average odds-ratio of 2.97  [1.91 – 4.58]</a:t>
            </a:r>
          </a:p>
          <a:p>
            <a:pPr lvl="0">
              <a:lnSpc>
                <a:spcPct val="100000"/>
              </a:lnSpc>
            </a:pPr>
            <a:r>
              <a:rPr lang="en-GB" sz="3200" dirty="0">
                <a:solidFill>
                  <a:srgbClr val="FFFFFF"/>
                </a:solidFill>
                <a:latin typeface="Fira Sans" pitchFamily="34"/>
              </a:rPr>
              <a:t>If you placed middle-of-the road before, you will now on average beat three quarters of the field!</a:t>
            </a:r>
          </a:p>
          <a:p>
            <a:pPr lvl="0">
              <a:lnSpc>
                <a:spcPct val="100000"/>
              </a:lnSpc>
            </a:pPr>
            <a:endParaRPr lang="en-GB" sz="3200" dirty="0">
              <a:solidFill>
                <a:srgbClr val="FFFFFF"/>
              </a:solidFill>
              <a:latin typeface="Fira Sans" pitchFamily="34"/>
            </a:endParaRPr>
          </a:p>
          <a:p>
            <a:pPr lvl="0">
              <a:lnSpc>
                <a:spcPct val="100000"/>
              </a:lnSpc>
            </a:pPr>
            <a:r>
              <a:rPr lang="en-GB" sz="3200" dirty="0">
                <a:solidFill>
                  <a:srgbClr val="FFFFFF"/>
                </a:solidFill>
                <a:latin typeface="Fira Sans" pitchFamily="34"/>
              </a:rPr>
              <a:t>2.97 / (1 + 2.97) = 0.75 [0.66 – 0.82]</a:t>
            </a:r>
          </a:p>
          <a:p>
            <a:pPr lvl="0">
              <a:lnSpc>
                <a:spcPct val="100000"/>
              </a:lnSpc>
            </a:pPr>
            <a:endParaRPr lang="en-GB" sz="3200" dirty="0">
              <a:solidFill>
                <a:srgbClr val="FFFFFF"/>
              </a:solidFill>
              <a:latin typeface="Fira Sans" pitchFamily="34"/>
            </a:endParaRPr>
          </a:p>
          <a:p>
            <a:pPr marL="0" lvl="0" indent="0">
              <a:lnSpc>
                <a:spcPct val="100000"/>
              </a:lnSpc>
              <a:buNone/>
            </a:pPr>
            <a:endParaRPr lang="en-GB" sz="3200" dirty="0">
              <a:solidFill>
                <a:srgbClr val="FFFFFF"/>
              </a:solidFill>
              <a:latin typeface="Fira Sans" pitchFamily="34"/>
            </a:endParaRPr>
          </a:p>
          <a:p>
            <a:pPr marL="0" lvl="0" indent="0">
              <a:lnSpc>
                <a:spcPct val="100000"/>
              </a:lnSpc>
              <a:buNone/>
            </a:pPr>
            <a:endParaRPr lang="en-GB" sz="3200" dirty="0">
              <a:solidFill>
                <a:srgbClr val="FFFFFF"/>
              </a:solidFill>
              <a:latin typeface="Fira Sans" pitchFamily="34"/>
            </a:endParaRPr>
          </a:p>
        </p:txBody>
      </p:sp>
    </p:spTree>
    <p:extLst>
      <p:ext uri="{BB962C8B-B14F-4D97-AF65-F5344CB8AC3E}">
        <p14:creationId xmlns:p14="http://schemas.microsoft.com/office/powerpoint/2010/main" val="1607756606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638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7381F2-ED4A-4402-980D-E02B1BEDFAE2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38200" y="2173786"/>
            <a:ext cx="10515600" cy="1325559"/>
          </a:xfrm>
        </p:spPr>
        <p:txBody>
          <a:bodyPr anchorCtr="1"/>
          <a:lstStyle/>
          <a:p>
            <a:pPr lvl="0" algn="ctr">
              <a:lnSpc>
                <a:spcPct val="100000"/>
              </a:lnSpc>
            </a:pPr>
            <a:r>
              <a:rPr lang="en-GB" sz="5400" b="1" kern="0" dirty="0">
                <a:solidFill>
                  <a:srgbClr val="FFFFFF"/>
                </a:solidFill>
                <a:latin typeface="Fira Sans" pitchFamily="34"/>
                <a:ea typeface="Fira Code" pitchFamily="49"/>
              </a:rPr>
              <a:t>Dear oracle model,</a:t>
            </a:r>
            <a:endParaRPr lang="en-GB" sz="1800" kern="0" dirty="0">
              <a:solidFill>
                <a:srgbClr val="FFFFFF"/>
              </a:solidFill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7F56E91-261D-4F8E-B0F2-CED8D0068E45}"/>
              </a:ext>
            </a:extLst>
          </p:cNvPr>
          <p:cNvSpPr txBox="1">
            <a:spLocks/>
          </p:cNvSpPr>
          <p:nvPr/>
        </p:nvSpPr>
        <p:spPr>
          <a:xfrm>
            <a:off x="838200" y="3088187"/>
            <a:ext cx="10515600" cy="132555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ctr" anchorCtr="1" compatLnSpc="1">
            <a:normAutofit fontScale="97500"/>
          </a:bodyPr>
          <a:lstStyle>
            <a:lvl1pPr marL="0" marR="0" lvl="0" indent="0" algn="l" defTabSz="914400" rtl="0" fontAlgn="auto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US" sz="4400" b="0" i="0" u="none" strike="noStrike" kern="1200" cap="none" spc="0" baseline="0">
                <a:solidFill>
                  <a:srgbClr val="000000"/>
                </a:solidFill>
                <a:uFillTx/>
                <a:latin typeface="Calibri Light"/>
              </a:defRPr>
            </a:lvl1pPr>
          </a:lstStyle>
          <a:p>
            <a:pPr algn="ctr">
              <a:lnSpc>
                <a:spcPct val="100000"/>
              </a:lnSpc>
            </a:pPr>
            <a:r>
              <a:rPr lang="en-GB" sz="5400" i="1" kern="0" dirty="0">
                <a:solidFill>
                  <a:srgbClr val="FFFFFF"/>
                </a:solidFill>
                <a:latin typeface="Fira Sans" pitchFamily="34"/>
                <a:ea typeface="Fira Code" pitchFamily="49"/>
              </a:rPr>
              <a:t>How did this change over time?</a:t>
            </a:r>
            <a:endParaRPr lang="en-GB" sz="1800" i="1" kern="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86388822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hart, line chart&#10;&#10;Description automatically generated">
            <a:extLst>
              <a:ext uri="{FF2B5EF4-FFF2-40B4-BE49-F238E27FC236}">
                <a16:creationId xmlns:a16="http://schemas.microsoft.com/office/drawing/2014/main" id="{715CC1F5-9376-4309-AE86-62A43364AE3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0"/>
            <a:ext cx="914399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902718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hart, line chart&#10;&#10;Description automatically generated">
            <a:extLst>
              <a:ext uri="{FF2B5EF4-FFF2-40B4-BE49-F238E27FC236}">
                <a16:creationId xmlns:a16="http://schemas.microsoft.com/office/drawing/2014/main" id="{715CC1F5-9376-4309-AE86-62A43364AE3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0"/>
            <a:ext cx="9143999" cy="6858000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61D14410-AFD1-49EA-ADC5-7C4EDCD0B67B}"/>
              </a:ext>
            </a:extLst>
          </p:cNvPr>
          <p:cNvSpPr/>
          <p:nvPr/>
        </p:nvSpPr>
        <p:spPr>
          <a:xfrm>
            <a:off x="3352800" y="603250"/>
            <a:ext cx="1651000" cy="3302000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60426AC-71FE-44D5-B380-C97F9D93D81D}"/>
              </a:ext>
            </a:extLst>
          </p:cNvPr>
          <p:cNvSpPr txBox="1"/>
          <p:nvPr/>
        </p:nvSpPr>
        <p:spPr>
          <a:xfrm>
            <a:off x="5054600" y="1962150"/>
            <a:ext cx="28448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0" b="1" dirty="0">
                <a:solidFill>
                  <a:srgbClr val="FF0000"/>
                </a:solidFill>
                <a:latin typeface="Fira Sans" panose="020B0503050000020004" pitchFamily="34" charset="0"/>
                <a:ea typeface="Fira Sans" panose="020B0503050000020004" pitchFamily="34" charset="0"/>
              </a:rPr>
              <a:t>???</a:t>
            </a:r>
            <a:endParaRPr lang="en-NL" sz="8000" b="1" dirty="0">
              <a:solidFill>
                <a:srgbClr val="FF0000"/>
              </a:solidFill>
              <a:latin typeface="Fira Sans" panose="020B0503050000020004" pitchFamily="34" charset="0"/>
              <a:ea typeface="Fira Sans" panose="020B05030500000200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75503360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6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6" descr="A picture containing text, road&#10;&#10;Description automatically generated">
            <a:extLst>
              <a:ext uri="{FF2B5EF4-FFF2-40B4-BE49-F238E27FC236}">
                <a16:creationId xmlns:a16="http://schemas.microsoft.com/office/drawing/2014/main" id="{F88C56C5-720D-486D-9FAE-35F8A0C20F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81130" y="630195"/>
            <a:ext cx="5029739" cy="5597609"/>
          </a:xfrm>
          <a:prstGeom prst="rect">
            <a:avLst/>
          </a:prstGeom>
          <a:noFill/>
          <a:ln cap="flat">
            <a:noFill/>
          </a:ln>
        </p:spPr>
      </p:pic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638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7381F2-ED4A-4402-980D-E02B1BEDFAE2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38200" y="1703886"/>
            <a:ext cx="10515600" cy="1325559"/>
          </a:xfrm>
        </p:spPr>
        <p:txBody>
          <a:bodyPr anchorCtr="1"/>
          <a:lstStyle/>
          <a:p>
            <a:pPr lvl="0" algn="ctr">
              <a:lnSpc>
                <a:spcPct val="100000"/>
              </a:lnSpc>
            </a:pPr>
            <a:r>
              <a:rPr lang="en-GB" sz="5400" b="1" kern="0" dirty="0">
                <a:solidFill>
                  <a:srgbClr val="FFFFFF"/>
                </a:solidFill>
                <a:latin typeface="Fira Sans" pitchFamily="34"/>
                <a:ea typeface="Fira Code" pitchFamily="49"/>
              </a:rPr>
              <a:t>Dear oracle model,</a:t>
            </a:r>
            <a:endParaRPr lang="en-GB" sz="1800" kern="0" dirty="0">
              <a:solidFill>
                <a:srgbClr val="FFFFFF"/>
              </a:solidFill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7F56E91-261D-4F8E-B0F2-CED8D0068E45}"/>
              </a:ext>
            </a:extLst>
          </p:cNvPr>
          <p:cNvSpPr txBox="1">
            <a:spLocks/>
          </p:cNvSpPr>
          <p:nvPr/>
        </p:nvSpPr>
        <p:spPr>
          <a:xfrm>
            <a:off x="838200" y="2734224"/>
            <a:ext cx="10515600" cy="2188663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ctr" anchorCtr="1" compatLnSpc="1">
            <a:normAutofit fontScale="82500" lnSpcReduction="10000"/>
          </a:bodyPr>
          <a:lstStyle>
            <a:lvl1pPr marL="0" marR="0" lvl="0" indent="0" algn="l" defTabSz="914400" rtl="0" fontAlgn="auto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US" sz="4400" b="0" i="0" u="none" strike="noStrike" kern="1200" cap="none" spc="0" baseline="0">
                <a:solidFill>
                  <a:srgbClr val="000000"/>
                </a:solidFill>
                <a:uFillTx/>
                <a:latin typeface="Calibri Light"/>
              </a:defRPr>
            </a:lvl1pPr>
          </a:lstStyle>
          <a:p>
            <a:pPr algn="ctr">
              <a:lnSpc>
                <a:spcPct val="120000"/>
              </a:lnSpc>
            </a:pPr>
            <a:r>
              <a:rPr lang="en-GB" sz="5400" i="1" kern="0" dirty="0">
                <a:solidFill>
                  <a:srgbClr val="FFFFFF"/>
                </a:solidFill>
                <a:latin typeface="Fira Sans" pitchFamily="34"/>
                <a:ea typeface="Fira Code" pitchFamily="49"/>
              </a:rPr>
              <a:t>Would Hamilton in an Alfa Romeo car beat Räikkönen in a Mercedes in 2021?</a:t>
            </a:r>
          </a:p>
        </p:txBody>
      </p:sp>
    </p:spTree>
    <p:extLst>
      <p:ext uri="{BB962C8B-B14F-4D97-AF65-F5344CB8AC3E}">
        <p14:creationId xmlns:p14="http://schemas.microsoft.com/office/powerpoint/2010/main" val="532420169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Chart, histogram&#10;&#10;Description automatically generated">
            <a:extLst>
              <a:ext uri="{FF2B5EF4-FFF2-40B4-BE49-F238E27FC236}">
                <a16:creationId xmlns:a16="http://schemas.microsoft.com/office/drawing/2014/main" id="{F89A9165-82C3-4D54-9B6F-346F0D8DE9A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09973" y="825653"/>
            <a:ext cx="9372054" cy="52066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379847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638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7381F2-ED4A-4402-980D-E02B1BEDFAE2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38200" y="1703886"/>
            <a:ext cx="10515600" cy="1325559"/>
          </a:xfrm>
        </p:spPr>
        <p:txBody>
          <a:bodyPr anchorCtr="1"/>
          <a:lstStyle/>
          <a:p>
            <a:pPr lvl="0" algn="ctr">
              <a:lnSpc>
                <a:spcPct val="100000"/>
              </a:lnSpc>
            </a:pPr>
            <a:r>
              <a:rPr lang="en-GB" sz="5400" b="1" kern="0" dirty="0">
                <a:solidFill>
                  <a:srgbClr val="FFFFFF"/>
                </a:solidFill>
                <a:latin typeface="Fira Sans" pitchFamily="34"/>
                <a:ea typeface="Fira Code" pitchFamily="49"/>
              </a:rPr>
              <a:t>Dear oracle model,</a:t>
            </a:r>
            <a:endParaRPr lang="en-GB" sz="1800" kern="0" dirty="0">
              <a:solidFill>
                <a:srgbClr val="FFFFFF"/>
              </a:solidFill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7F56E91-261D-4F8E-B0F2-CED8D0068E45}"/>
              </a:ext>
            </a:extLst>
          </p:cNvPr>
          <p:cNvSpPr txBox="1">
            <a:spLocks/>
          </p:cNvSpPr>
          <p:nvPr/>
        </p:nvSpPr>
        <p:spPr>
          <a:xfrm>
            <a:off x="838200" y="2734224"/>
            <a:ext cx="10515600" cy="2188663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ctr" anchorCtr="1" compatLnSpc="1">
            <a:normAutofit fontScale="97500"/>
          </a:bodyPr>
          <a:lstStyle>
            <a:lvl1pPr marL="0" marR="0" lvl="0" indent="0" algn="l" defTabSz="914400" rtl="0" fontAlgn="auto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US" sz="4400" b="0" i="0" u="none" strike="noStrike" kern="1200" cap="none" spc="0" baseline="0">
                <a:solidFill>
                  <a:srgbClr val="000000"/>
                </a:solidFill>
                <a:uFillTx/>
                <a:latin typeface="Calibri Light"/>
              </a:defRPr>
            </a:lvl1pPr>
          </a:lstStyle>
          <a:p>
            <a:pPr algn="ctr">
              <a:lnSpc>
                <a:spcPct val="100000"/>
              </a:lnSpc>
            </a:pPr>
            <a:r>
              <a:rPr lang="en-GB" sz="5400" i="1" kern="0" dirty="0">
                <a:solidFill>
                  <a:srgbClr val="FFFFFF"/>
                </a:solidFill>
                <a:latin typeface="Fira Sans" pitchFamily="34"/>
                <a:ea typeface="Fira Code" pitchFamily="49"/>
              </a:rPr>
              <a:t>Is it weird to like Formula One?</a:t>
            </a:r>
          </a:p>
          <a:p>
            <a:pPr algn="ctr">
              <a:lnSpc>
                <a:spcPct val="100000"/>
              </a:lnSpc>
            </a:pPr>
            <a:r>
              <a:rPr lang="en-GB" sz="5400" i="1" kern="0" dirty="0">
                <a:solidFill>
                  <a:srgbClr val="FFFFFF"/>
                </a:solidFill>
                <a:latin typeface="Fira Sans" pitchFamily="34"/>
                <a:ea typeface="Fira Code" pitchFamily="49"/>
              </a:rPr>
              <a:t>Is Formula One a stupid sport?</a:t>
            </a:r>
          </a:p>
        </p:txBody>
      </p:sp>
    </p:spTree>
    <p:extLst>
      <p:ext uri="{BB962C8B-B14F-4D97-AF65-F5344CB8AC3E}">
        <p14:creationId xmlns:p14="http://schemas.microsoft.com/office/powerpoint/2010/main" val="196443919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638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F40E51-5CD9-4123-9D88-2F7F871767A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38203" y="2766215"/>
            <a:ext cx="10515600" cy="1325559"/>
          </a:xfrm>
        </p:spPr>
        <p:txBody>
          <a:bodyPr anchorCtr="1"/>
          <a:lstStyle/>
          <a:p>
            <a:pPr lvl="0" algn="ctr">
              <a:lnSpc>
                <a:spcPct val="100000"/>
              </a:lnSpc>
            </a:pPr>
            <a:r>
              <a:rPr lang="en-GB" sz="5400" b="1" i="1" kern="0" dirty="0">
                <a:solidFill>
                  <a:srgbClr val="FFFFFF"/>
                </a:solidFill>
                <a:latin typeface="Fira Sans" pitchFamily="34"/>
                <a:ea typeface="Fira Code" pitchFamily="49"/>
              </a:rPr>
              <a:t>“It’s all about the cars anyway!”</a:t>
            </a:r>
            <a:endParaRPr lang="en-GB" sz="1800" i="1" kern="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57048837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638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7381F2-ED4A-4402-980D-E02B1BEDFAE2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38200" y="1919786"/>
            <a:ext cx="10515600" cy="1325559"/>
          </a:xfrm>
        </p:spPr>
        <p:txBody>
          <a:bodyPr anchorCtr="1"/>
          <a:lstStyle/>
          <a:p>
            <a:pPr lvl="0" algn="ctr">
              <a:lnSpc>
                <a:spcPct val="100000"/>
              </a:lnSpc>
            </a:pPr>
            <a:r>
              <a:rPr lang="en-GB" sz="5400" b="1" kern="0" dirty="0">
                <a:solidFill>
                  <a:srgbClr val="FFFFFF"/>
                </a:solidFill>
                <a:latin typeface="Fira Sans" pitchFamily="34"/>
                <a:ea typeface="Fira Code" pitchFamily="49"/>
              </a:rPr>
              <a:t>Dear oracle model,</a:t>
            </a:r>
            <a:endParaRPr lang="en-GB" sz="1800" kern="0" dirty="0">
              <a:solidFill>
                <a:srgbClr val="FFFFFF"/>
              </a:solidFill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7F56E91-261D-4F8E-B0F2-CED8D0068E45}"/>
              </a:ext>
            </a:extLst>
          </p:cNvPr>
          <p:cNvSpPr txBox="1">
            <a:spLocks/>
          </p:cNvSpPr>
          <p:nvPr/>
        </p:nvSpPr>
        <p:spPr>
          <a:xfrm>
            <a:off x="838200" y="2442865"/>
            <a:ext cx="10515600" cy="2188663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ctr" anchorCtr="1" compatLnSpc="1">
            <a:normAutofit fontScale="97500"/>
          </a:bodyPr>
          <a:lstStyle>
            <a:lvl1pPr marL="0" marR="0" lvl="0" indent="0" algn="l" defTabSz="914400" rtl="0" fontAlgn="auto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US" sz="4400" b="0" i="0" u="none" strike="noStrike" kern="1200" cap="none" spc="0" baseline="0">
                <a:solidFill>
                  <a:srgbClr val="000000"/>
                </a:solidFill>
                <a:uFillTx/>
                <a:latin typeface="Calibri Light"/>
              </a:defRPr>
            </a:lvl1pPr>
          </a:lstStyle>
          <a:p>
            <a:pPr algn="ctr">
              <a:lnSpc>
                <a:spcPct val="100000"/>
              </a:lnSpc>
            </a:pPr>
            <a:r>
              <a:rPr lang="en-GB" sz="5400" i="1" kern="0" dirty="0">
                <a:solidFill>
                  <a:srgbClr val="FFFFFF"/>
                </a:solidFill>
                <a:latin typeface="Fira Sans" pitchFamily="34"/>
                <a:ea typeface="Fira Code" pitchFamily="49"/>
              </a:rPr>
              <a:t>Is Formula One all about the car?</a:t>
            </a:r>
            <a:endParaRPr lang="en-GB" sz="1800" i="1" kern="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97222040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6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4DA4D0-46BE-4A8C-B927-23BC37DF0AC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50903" y="669929"/>
            <a:ext cx="4724397" cy="1325559"/>
          </a:xfrm>
        </p:spPr>
        <p:txBody>
          <a:bodyPr>
            <a:normAutofit fontScale="90000"/>
          </a:bodyPr>
          <a:lstStyle/>
          <a:p>
            <a:pPr lvl="0">
              <a:lnSpc>
                <a:spcPct val="100000"/>
              </a:lnSpc>
            </a:pPr>
            <a:r>
              <a:rPr lang="en-GB" sz="5400" b="1" kern="0" dirty="0">
                <a:solidFill>
                  <a:srgbClr val="006388"/>
                </a:solidFill>
                <a:latin typeface="Fira Sans" pitchFamily="34"/>
                <a:ea typeface="Fira Code" pitchFamily="49"/>
              </a:rPr>
              <a:t>Car &amp; driver contributions</a:t>
            </a:r>
            <a:endParaRPr lang="en-GB" sz="1800" kern="0" dirty="0"/>
          </a:p>
        </p:txBody>
      </p:sp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7" name="Table 7">
                <a:extLst>
                  <a:ext uri="{FF2B5EF4-FFF2-40B4-BE49-F238E27FC236}">
                    <a16:creationId xmlns:a16="http://schemas.microsoft.com/office/drawing/2014/main" id="{5A1435F8-8F94-4B31-9124-8BB840313396}"/>
                  </a:ext>
                </a:extLst>
              </p:cNvPr>
              <p:cNvGraphicFramePr>
                <a:graphicFrameLocks noGrp="1"/>
              </p:cNvGraphicFramePr>
              <p:nvPr>
                <p:ph idx="1"/>
                <p:extLst>
                  <p:ext uri="{D42A27DB-BD31-4B8C-83A1-F6EECF244321}">
                    <p14:modId xmlns:p14="http://schemas.microsoft.com/office/powerpoint/2010/main" val="3271117411"/>
                  </p:ext>
                </p:extLst>
              </p:nvPr>
            </p:nvGraphicFramePr>
            <p:xfrm>
              <a:off x="5346700" y="669929"/>
              <a:ext cx="6121400" cy="1854200"/>
            </p:xfrm>
            <a:graphic>
              <a:graphicData uri="http://schemas.openxmlformats.org/drawingml/2006/table">
                <a:tbl>
                  <a:tblPr firstRow="1" bandRow="1">
                    <a:tableStyleId>{5940675A-B579-460E-94D1-54222C63F5DA}</a:tableStyleId>
                  </a:tblPr>
                  <a:tblGrid>
                    <a:gridCol w="1530350">
                      <a:extLst>
                        <a:ext uri="{9D8B030D-6E8A-4147-A177-3AD203B41FA5}">
                          <a16:colId xmlns:a16="http://schemas.microsoft.com/office/drawing/2014/main" val="4161768884"/>
                        </a:ext>
                      </a:extLst>
                    </a:gridCol>
                    <a:gridCol w="1530350">
                      <a:extLst>
                        <a:ext uri="{9D8B030D-6E8A-4147-A177-3AD203B41FA5}">
                          <a16:colId xmlns:a16="http://schemas.microsoft.com/office/drawing/2014/main" val="1427958146"/>
                        </a:ext>
                      </a:extLst>
                    </a:gridCol>
                    <a:gridCol w="1530350">
                      <a:extLst>
                        <a:ext uri="{9D8B030D-6E8A-4147-A177-3AD203B41FA5}">
                          <a16:colId xmlns:a16="http://schemas.microsoft.com/office/drawing/2014/main" val="305447916"/>
                        </a:ext>
                      </a:extLst>
                    </a:gridCol>
                    <a:gridCol w="1530350">
                      <a:extLst>
                        <a:ext uri="{9D8B030D-6E8A-4147-A177-3AD203B41FA5}">
                          <a16:colId xmlns:a16="http://schemas.microsoft.com/office/drawing/2014/main" val="220054214"/>
                        </a:ext>
                      </a:extLst>
                    </a:gridCol>
                  </a:tblGrid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Fira Sans" panose="020B0503050000020004" pitchFamily="34" charset="0"/>
                              <a:ea typeface="Fira Sans" panose="020B0503050000020004" pitchFamily="34" charset="0"/>
                            </a:rPr>
                            <a:t>Std. Dev.</a:t>
                          </a:r>
                          <a:endParaRPr lang="en-NL" dirty="0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Fira Sans" panose="020B0503050000020004" pitchFamily="34" charset="0"/>
                            <a:ea typeface="Fira Sans" panose="020B0503050000020004" pitchFamily="34" charset="0"/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Fira Sans" panose="020B0503050000020004" pitchFamily="34" charset="0"/>
                              <a:ea typeface="Fira Sans" panose="020B0503050000020004" pitchFamily="34" charset="0"/>
                            </a:rPr>
                            <a:t>Estimate</a:t>
                          </a:r>
                          <a:endParaRPr lang="en-NL" dirty="0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Fira Sans" panose="020B0503050000020004" pitchFamily="34" charset="0"/>
                            <a:ea typeface="Fira Sans" panose="020B0503050000020004" pitchFamily="34" charset="0"/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Fira Sans" panose="020B0503050000020004" pitchFamily="34" charset="0"/>
                              <a:ea typeface="Fira Sans" panose="020B0503050000020004" pitchFamily="34" charset="0"/>
                            </a:rPr>
                            <a:t>l-89% CI</a:t>
                          </a:r>
                          <a:endParaRPr lang="en-NL" dirty="0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Fira Sans" panose="020B0503050000020004" pitchFamily="34" charset="0"/>
                            <a:ea typeface="Fira Sans" panose="020B0503050000020004" pitchFamily="34" charset="0"/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Fira Sans" panose="020B0503050000020004" pitchFamily="34" charset="0"/>
                              <a:ea typeface="Fira Sans" panose="020B0503050000020004" pitchFamily="34" charset="0"/>
                            </a:rPr>
                            <a:t>u-89% CI</a:t>
                          </a:r>
                          <a:endParaRPr lang="en-NL" dirty="0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Fira Sans" panose="020B0503050000020004" pitchFamily="34" charset="0"/>
                            <a:ea typeface="Fira Sans" panose="020B0503050000020004" pitchFamily="34" charset="0"/>
                          </a:endParaRP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941712204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US" sz="1800" b="0" i="1" smtClean="0">
                                        <a:solidFill>
                                          <a:schemeClr val="tx1">
                                            <a:lumMod val="75000"/>
                                            <a:lumOff val="25000"/>
                                          </a:schemeClr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1800" b="0" smtClean="0">
                                        <a:solidFill>
                                          <a:schemeClr val="tx1">
                                            <a:lumMod val="75000"/>
                                            <a:lumOff val="25000"/>
                                          </a:schemeClr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𝜎</m:t>
                                    </m:r>
                                  </m:e>
                                  <m:sub>
                                    <m:r>
                                      <a:rPr lang="en-US" sz="1800" b="0" smtClean="0">
                                        <a:solidFill>
                                          <a:schemeClr val="tx1">
                                            <a:lumMod val="75000"/>
                                            <a:lumOff val="25000"/>
                                          </a:schemeClr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𝑐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n-NL" dirty="0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Fira Sans" panose="020B0503050000020004" pitchFamily="34" charset="0"/>
                            <a:ea typeface="Fira Sans" panose="020B0503050000020004" pitchFamily="34" charset="0"/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NL" dirty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Fira Sans" panose="020B0503050000020004" pitchFamily="34" charset="0"/>
                              <a:ea typeface="Fira Sans" panose="020B0503050000020004" pitchFamily="34" charset="0"/>
                            </a:rPr>
                            <a:t>0.95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NL" dirty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Fira Sans" panose="020B0503050000020004" pitchFamily="34" charset="0"/>
                              <a:ea typeface="Fira Sans" panose="020B0503050000020004" pitchFamily="34" charset="0"/>
                            </a:rPr>
                            <a:t>0.69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NL" dirty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Fira Sans" panose="020B0503050000020004" pitchFamily="34" charset="0"/>
                              <a:ea typeface="Fira Sans" panose="020B0503050000020004" pitchFamily="34" charset="0"/>
                            </a:rPr>
                            <a:t>1.29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915881750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US" sz="1800" b="0" i="1" smtClean="0">
                                        <a:solidFill>
                                          <a:schemeClr val="tx1">
                                            <a:lumMod val="75000"/>
                                            <a:lumOff val="25000"/>
                                          </a:schemeClr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1800" b="0" smtClean="0">
                                        <a:solidFill>
                                          <a:schemeClr val="tx1">
                                            <a:lumMod val="75000"/>
                                            <a:lumOff val="25000"/>
                                          </a:schemeClr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𝜎</m:t>
                                    </m:r>
                                  </m:e>
                                  <m:sub>
                                    <m:r>
                                      <a:rPr lang="en-US" sz="1800" b="0" smtClean="0">
                                        <a:solidFill>
                                          <a:schemeClr val="tx1">
                                            <a:lumMod val="75000"/>
                                            <a:lumOff val="25000"/>
                                          </a:schemeClr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𝑐𝑠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n-NL" dirty="0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Fira Sans" panose="020B0503050000020004" pitchFamily="34" charset="0"/>
                            <a:ea typeface="Fira Sans" panose="020B0503050000020004" pitchFamily="34" charset="0"/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NL" dirty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Fira Sans" panose="020B0503050000020004" pitchFamily="34" charset="0"/>
                              <a:ea typeface="Fira Sans" panose="020B0503050000020004" pitchFamily="34" charset="0"/>
                            </a:rPr>
                            <a:t>0.43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NL" dirty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Fira Sans" panose="020B0503050000020004" pitchFamily="34" charset="0"/>
                              <a:ea typeface="Fira Sans" panose="020B0503050000020004" pitchFamily="34" charset="0"/>
                            </a:rPr>
                            <a:t>0.34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NL" dirty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Fira Sans" panose="020B0503050000020004" pitchFamily="34" charset="0"/>
                              <a:ea typeface="Fira Sans" panose="020B0503050000020004" pitchFamily="34" charset="0"/>
                            </a:rPr>
                            <a:t>0.52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38899437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US" sz="1800" b="0" i="1" smtClean="0">
                                        <a:solidFill>
                                          <a:schemeClr val="tx1">
                                            <a:lumMod val="75000"/>
                                            <a:lumOff val="25000"/>
                                          </a:schemeClr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1800" b="0" smtClean="0">
                                        <a:solidFill>
                                          <a:schemeClr val="tx1">
                                            <a:lumMod val="75000"/>
                                            <a:lumOff val="25000"/>
                                          </a:schemeClr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𝜎</m:t>
                                    </m:r>
                                  </m:e>
                                  <m:sub>
                                    <m:r>
                                      <a:rPr lang="en-US" sz="1800" b="0" smtClean="0">
                                        <a:solidFill>
                                          <a:schemeClr val="tx1">
                                            <a:lumMod val="75000"/>
                                            <a:lumOff val="25000"/>
                                          </a:schemeClr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𝑑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n-NL" dirty="0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Fira Sans" panose="020B0503050000020004" pitchFamily="34" charset="0"/>
                            <a:ea typeface="Fira Sans" panose="020B0503050000020004" pitchFamily="34" charset="0"/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NL" dirty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Fira Sans" panose="020B0503050000020004" pitchFamily="34" charset="0"/>
                              <a:ea typeface="Fira Sans" panose="020B0503050000020004" pitchFamily="34" charset="0"/>
                            </a:rPr>
                            <a:t>0.40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NL" dirty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Fira Sans" panose="020B0503050000020004" pitchFamily="34" charset="0"/>
                              <a:ea typeface="Fira Sans" panose="020B0503050000020004" pitchFamily="34" charset="0"/>
                            </a:rPr>
                            <a:t>0.27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NL" dirty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Fira Sans" panose="020B0503050000020004" pitchFamily="34" charset="0"/>
                              <a:ea typeface="Fira Sans" panose="020B0503050000020004" pitchFamily="34" charset="0"/>
                            </a:rPr>
                            <a:t>0.54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675604167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US" sz="1800" b="0" i="1" smtClean="0">
                                        <a:solidFill>
                                          <a:schemeClr val="tx1">
                                            <a:lumMod val="75000"/>
                                            <a:lumOff val="25000"/>
                                          </a:schemeClr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1800" b="0" smtClean="0">
                                        <a:solidFill>
                                          <a:schemeClr val="tx1">
                                            <a:lumMod val="75000"/>
                                            <a:lumOff val="25000"/>
                                          </a:schemeClr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𝜎</m:t>
                                    </m:r>
                                  </m:e>
                                  <m:sub>
                                    <m:r>
                                      <a:rPr lang="en-US" sz="1800" b="0" smtClean="0">
                                        <a:solidFill>
                                          <a:schemeClr val="tx1">
                                            <a:lumMod val="75000"/>
                                            <a:lumOff val="25000"/>
                                          </a:schemeClr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𝑑𝑠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n-NL" dirty="0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Fira Sans" panose="020B0503050000020004" pitchFamily="34" charset="0"/>
                            <a:ea typeface="Fira Sans" panose="020B0503050000020004" pitchFamily="34" charset="0"/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NL" dirty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Fira Sans" panose="020B0503050000020004" pitchFamily="34" charset="0"/>
                              <a:ea typeface="Fira Sans" panose="020B0503050000020004" pitchFamily="34" charset="0"/>
                            </a:rPr>
                            <a:t>0.15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NL" dirty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Fira Sans" panose="020B0503050000020004" pitchFamily="34" charset="0"/>
                              <a:ea typeface="Fira Sans" panose="020B0503050000020004" pitchFamily="34" charset="0"/>
                            </a:rPr>
                            <a:t>0.07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NL" dirty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Fira Sans" panose="020B0503050000020004" pitchFamily="34" charset="0"/>
                              <a:ea typeface="Fira Sans" panose="020B0503050000020004" pitchFamily="34" charset="0"/>
                            </a:rPr>
                            <a:t>0.22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4055331278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7" name="Table 7">
                <a:extLst>
                  <a:ext uri="{FF2B5EF4-FFF2-40B4-BE49-F238E27FC236}">
                    <a16:creationId xmlns:a16="http://schemas.microsoft.com/office/drawing/2014/main" id="{5A1435F8-8F94-4B31-9124-8BB840313396}"/>
                  </a:ext>
                </a:extLst>
              </p:cNvPr>
              <p:cNvGraphicFramePr>
                <a:graphicFrameLocks noGrp="1"/>
              </p:cNvGraphicFramePr>
              <p:nvPr>
                <p:ph idx="1"/>
                <p:extLst>
                  <p:ext uri="{D42A27DB-BD31-4B8C-83A1-F6EECF244321}">
                    <p14:modId xmlns:p14="http://schemas.microsoft.com/office/powerpoint/2010/main" val="3271117411"/>
                  </p:ext>
                </p:extLst>
              </p:nvPr>
            </p:nvGraphicFramePr>
            <p:xfrm>
              <a:off x="5346700" y="669929"/>
              <a:ext cx="6121400" cy="1854200"/>
            </p:xfrm>
            <a:graphic>
              <a:graphicData uri="http://schemas.openxmlformats.org/drawingml/2006/table">
                <a:tbl>
                  <a:tblPr firstRow="1" bandRow="1">
                    <a:tableStyleId>{5940675A-B579-460E-94D1-54222C63F5DA}</a:tableStyleId>
                  </a:tblPr>
                  <a:tblGrid>
                    <a:gridCol w="1530350">
                      <a:extLst>
                        <a:ext uri="{9D8B030D-6E8A-4147-A177-3AD203B41FA5}">
                          <a16:colId xmlns:a16="http://schemas.microsoft.com/office/drawing/2014/main" val="4161768884"/>
                        </a:ext>
                      </a:extLst>
                    </a:gridCol>
                    <a:gridCol w="1530350">
                      <a:extLst>
                        <a:ext uri="{9D8B030D-6E8A-4147-A177-3AD203B41FA5}">
                          <a16:colId xmlns:a16="http://schemas.microsoft.com/office/drawing/2014/main" val="1427958146"/>
                        </a:ext>
                      </a:extLst>
                    </a:gridCol>
                    <a:gridCol w="1530350">
                      <a:extLst>
                        <a:ext uri="{9D8B030D-6E8A-4147-A177-3AD203B41FA5}">
                          <a16:colId xmlns:a16="http://schemas.microsoft.com/office/drawing/2014/main" val="305447916"/>
                        </a:ext>
                      </a:extLst>
                    </a:gridCol>
                    <a:gridCol w="1530350">
                      <a:extLst>
                        <a:ext uri="{9D8B030D-6E8A-4147-A177-3AD203B41FA5}">
                          <a16:colId xmlns:a16="http://schemas.microsoft.com/office/drawing/2014/main" val="220054214"/>
                        </a:ext>
                      </a:extLst>
                    </a:gridCol>
                  </a:tblGrid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Fira Sans" panose="020B0503050000020004" pitchFamily="34" charset="0"/>
                              <a:ea typeface="Fira Sans" panose="020B0503050000020004" pitchFamily="34" charset="0"/>
                            </a:rPr>
                            <a:t>Std. Dev.</a:t>
                          </a:r>
                          <a:endParaRPr lang="en-NL" dirty="0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Fira Sans" panose="020B0503050000020004" pitchFamily="34" charset="0"/>
                            <a:ea typeface="Fira Sans" panose="020B0503050000020004" pitchFamily="34" charset="0"/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Fira Sans" panose="020B0503050000020004" pitchFamily="34" charset="0"/>
                              <a:ea typeface="Fira Sans" panose="020B0503050000020004" pitchFamily="34" charset="0"/>
                            </a:rPr>
                            <a:t>Estimate</a:t>
                          </a:r>
                          <a:endParaRPr lang="en-NL" dirty="0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Fira Sans" panose="020B0503050000020004" pitchFamily="34" charset="0"/>
                            <a:ea typeface="Fira Sans" panose="020B0503050000020004" pitchFamily="34" charset="0"/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Fira Sans" panose="020B0503050000020004" pitchFamily="34" charset="0"/>
                              <a:ea typeface="Fira Sans" panose="020B0503050000020004" pitchFamily="34" charset="0"/>
                            </a:rPr>
                            <a:t>l-89% CI</a:t>
                          </a:r>
                          <a:endParaRPr lang="en-NL" dirty="0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Fira Sans" panose="020B0503050000020004" pitchFamily="34" charset="0"/>
                            <a:ea typeface="Fira Sans" panose="020B0503050000020004" pitchFamily="34" charset="0"/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Fira Sans" panose="020B0503050000020004" pitchFamily="34" charset="0"/>
                              <a:ea typeface="Fira Sans" panose="020B0503050000020004" pitchFamily="34" charset="0"/>
                            </a:rPr>
                            <a:t>u-89% CI</a:t>
                          </a:r>
                          <a:endParaRPr lang="en-NL" dirty="0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Fira Sans" panose="020B0503050000020004" pitchFamily="34" charset="0"/>
                            <a:ea typeface="Fira Sans" panose="020B0503050000020004" pitchFamily="34" charset="0"/>
                          </a:endParaRP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941712204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endParaRPr lang="en-NL"/>
                        </a:p>
                      </a:txBody>
                      <a:tcPr>
                        <a:blipFill>
                          <a:blip r:embed="rId2"/>
                          <a:stretch>
                            <a:fillRect l="-398" t="-108197" r="-301195" b="-32459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NL" dirty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Fira Sans" panose="020B0503050000020004" pitchFamily="34" charset="0"/>
                              <a:ea typeface="Fira Sans" panose="020B0503050000020004" pitchFamily="34" charset="0"/>
                            </a:rPr>
                            <a:t>0.95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NL" dirty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Fira Sans" panose="020B0503050000020004" pitchFamily="34" charset="0"/>
                              <a:ea typeface="Fira Sans" panose="020B0503050000020004" pitchFamily="34" charset="0"/>
                            </a:rPr>
                            <a:t>0.69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NL" dirty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Fira Sans" panose="020B0503050000020004" pitchFamily="34" charset="0"/>
                              <a:ea typeface="Fira Sans" panose="020B0503050000020004" pitchFamily="34" charset="0"/>
                            </a:rPr>
                            <a:t>1.29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915881750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endParaRPr lang="en-NL"/>
                        </a:p>
                      </a:txBody>
                      <a:tcPr>
                        <a:blipFill>
                          <a:blip r:embed="rId2"/>
                          <a:stretch>
                            <a:fillRect l="-398" t="-204839" r="-301195" b="-219355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NL" dirty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Fira Sans" panose="020B0503050000020004" pitchFamily="34" charset="0"/>
                              <a:ea typeface="Fira Sans" panose="020B0503050000020004" pitchFamily="34" charset="0"/>
                            </a:rPr>
                            <a:t>0.43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NL" dirty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Fira Sans" panose="020B0503050000020004" pitchFamily="34" charset="0"/>
                              <a:ea typeface="Fira Sans" panose="020B0503050000020004" pitchFamily="34" charset="0"/>
                            </a:rPr>
                            <a:t>0.34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NL" dirty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Fira Sans" panose="020B0503050000020004" pitchFamily="34" charset="0"/>
                              <a:ea typeface="Fira Sans" panose="020B0503050000020004" pitchFamily="34" charset="0"/>
                            </a:rPr>
                            <a:t>0.52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38899437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endParaRPr lang="en-NL"/>
                        </a:p>
                      </a:txBody>
                      <a:tcPr>
                        <a:blipFill>
                          <a:blip r:embed="rId2"/>
                          <a:stretch>
                            <a:fillRect l="-398" t="-309836" r="-301195" b="-122951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NL" dirty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Fira Sans" panose="020B0503050000020004" pitchFamily="34" charset="0"/>
                              <a:ea typeface="Fira Sans" panose="020B0503050000020004" pitchFamily="34" charset="0"/>
                            </a:rPr>
                            <a:t>0.40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NL" dirty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Fira Sans" panose="020B0503050000020004" pitchFamily="34" charset="0"/>
                              <a:ea typeface="Fira Sans" panose="020B0503050000020004" pitchFamily="34" charset="0"/>
                            </a:rPr>
                            <a:t>0.27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NL" dirty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Fira Sans" panose="020B0503050000020004" pitchFamily="34" charset="0"/>
                              <a:ea typeface="Fira Sans" panose="020B0503050000020004" pitchFamily="34" charset="0"/>
                            </a:rPr>
                            <a:t>0.54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675604167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endParaRPr lang="en-NL"/>
                        </a:p>
                      </a:txBody>
                      <a:tcPr>
                        <a:blipFill>
                          <a:blip r:embed="rId2"/>
                          <a:stretch>
                            <a:fillRect l="-398" t="-409836" r="-301195" b="-22951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NL" dirty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Fira Sans" panose="020B0503050000020004" pitchFamily="34" charset="0"/>
                              <a:ea typeface="Fira Sans" panose="020B0503050000020004" pitchFamily="34" charset="0"/>
                            </a:rPr>
                            <a:t>0.15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NL" dirty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Fira Sans" panose="020B0503050000020004" pitchFamily="34" charset="0"/>
                              <a:ea typeface="Fira Sans" panose="020B0503050000020004" pitchFamily="34" charset="0"/>
                            </a:rPr>
                            <a:t>0.07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NL" dirty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Fira Sans" panose="020B0503050000020004" pitchFamily="34" charset="0"/>
                              <a:ea typeface="Fira Sans" panose="020B0503050000020004" pitchFamily="34" charset="0"/>
                            </a:rPr>
                            <a:t>0.22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4055331278"/>
                      </a:ext>
                    </a:extLst>
                  </a:tr>
                </a:tbl>
              </a:graphicData>
            </a:graphic>
          </p:graphicFrame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ABF8E219-B527-4EAF-B76B-3BBE387AB0D4}"/>
                  </a:ext>
                </a:extLst>
              </p:cNvPr>
              <p:cNvSpPr txBox="1"/>
              <p:nvPr/>
            </p:nvSpPr>
            <p:spPr>
              <a:xfrm>
                <a:off x="952500" y="2864644"/>
                <a:ext cx="10287000" cy="354507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457200" indent="-45720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lang="en-US" sz="28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Fira Sans" panose="020B0503050000020004" pitchFamily="34" charset="0"/>
                    <a:ea typeface="Fira Sans" panose="020B0503050000020004" pitchFamily="34" charset="0"/>
                  </a:rPr>
                  <a:t>Because components are all independent, we can do this:</a:t>
                </a:r>
              </a:p>
              <a:p>
                <a:pPr marL="914400" lvl="1" indent="-45720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sSubSup>
                      <m:sSubSupPr>
                        <m:ctrlPr>
                          <a:rPr lang="en-US" sz="2800" b="0" i="1" smtClean="0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sz="2800" b="0" smtClean="0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𝜎</m:t>
                        </m:r>
                      </m:e>
                      <m:sub>
                        <m:r>
                          <a:rPr lang="en-US" sz="2800" b="0" smtClean="0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𝑐</m:t>
                        </m:r>
                      </m:sub>
                      <m:sup>
                        <m:r>
                          <a:rPr lang="en-US" sz="2800" b="0" i="1" smtClean="0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bSup>
                    <m:r>
                      <a:rPr lang="en-US" sz="2800" b="0" i="1" smtClean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Cambria Math" panose="02040503050406030204" pitchFamily="18" charset="0"/>
                      </a:rPr>
                      <m:t>+</m:t>
                    </m:r>
                    <m:sSubSup>
                      <m:sSubSupPr>
                        <m:ctrlPr>
                          <a:rPr lang="en-US" sz="2800" b="0" i="1" smtClean="0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sz="2800" b="0" i="1" smtClean="0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𝜎</m:t>
                        </m:r>
                      </m:e>
                      <m:sub>
                        <m:r>
                          <a:rPr lang="en-US" sz="2800" b="0" i="1" smtClean="0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𝑐𝑠</m:t>
                        </m:r>
                      </m:sub>
                      <m:sup>
                        <m:r>
                          <a:rPr lang="en-US" sz="2800" b="0" i="1" smtClean="0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bSup>
                    <m:r>
                      <a:rPr lang="en-US" sz="2800" i="1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Cambria Math" panose="02040503050406030204" pitchFamily="18" charset="0"/>
                      </a:rPr>
                      <m:t>=1.08</m:t>
                    </m:r>
                    <m:r>
                      <a:rPr lang="en-US" sz="2800" b="0" i="1" smtClean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Cambria Math" panose="02040503050406030204" pitchFamily="18" charset="0"/>
                      </a:rPr>
                      <m:t>7</m:t>
                    </m:r>
                  </m:oMath>
                </a14:m>
                <a:r>
                  <a:rPr lang="en-US" sz="28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Fira Sans" panose="020B0503050000020004" pitchFamily="34" charset="0"/>
                    <a:ea typeface="Fira Sans" panose="020B0503050000020004" pitchFamily="34" charset="0"/>
                  </a:rPr>
                  <a:t> (variance of car components)</a:t>
                </a:r>
              </a:p>
              <a:p>
                <a:pPr marL="914400" lvl="1" indent="-45720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sSubSup>
                      <m:sSubSupPr>
                        <m:ctrlPr>
                          <a:rPr lang="en-US" sz="2800" b="0" i="1" smtClean="0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sz="2800" b="0" smtClean="0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𝜎</m:t>
                        </m:r>
                      </m:e>
                      <m:sub>
                        <m:r>
                          <a:rPr lang="en-US" sz="2800" b="0" i="1" smtClean="0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𝑑</m:t>
                        </m:r>
                      </m:sub>
                      <m:sup>
                        <m:r>
                          <a:rPr lang="en-US" sz="2800" b="0" i="1" smtClean="0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bSup>
                    <m:r>
                      <a:rPr lang="en-US" sz="2800" b="0" i="1" smtClean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Cambria Math" panose="02040503050406030204" pitchFamily="18" charset="0"/>
                      </a:rPr>
                      <m:t>+</m:t>
                    </m:r>
                    <m:sSubSup>
                      <m:sSubSupPr>
                        <m:ctrlPr>
                          <a:rPr lang="en-US" sz="2800" b="0" i="1" smtClean="0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sz="2800" b="0" i="1" smtClean="0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𝜎</m:t>
                        </m:r>
                      </m:e>
                      <m:sub>
                        <m:r>
                          <a:rPr lang="en-US" sz="2800" b="0" i="1" smtClean="0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𝑑𝑠</m:t>
                        </m:r>
                      </m:sub>
                      <m:sup>
                        <m:r>
                          <a:rPr lang="en-US" sz="2800" b="0" i="1" smtClean="0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bSup>
                    <m:r>
                      <a:rPr lang="en-US" sz="2800" i="1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Cambria Math" panose="02040503050406030204" pitchFamily="18" charset="0"/>
                      </a:rPr>
                      <m:t>=0.17</m:t>
                    </m:r>
                    <m:r>
                      <a:rPr lang="en-US" sz="2800" b="0" i="1" smtClean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Cambria Math" panose="02040503050406030204" pitchFamily="18" charset="0"/>
                      </a:rPr>
                      <m:t>8</m:t>
                    </m:r>
                  </m:oMath>
                </a14:m>
                <a:r>
                  <a:rPr lang="en-US" sz="28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Fira Sans" panose="020B0503050000020004" pitchFamily="34" charset="0"/>
                    <a:ea typeface="Fira Sans" panose="020B0503050000020004" pitchFamily="34" charset="0"/>
                  </a:rPr>
                  <a:t> (variance of driver components)</a:t>
                </a:r>
              </a:p>
              <a:p>
                <a:pPr marL="457200" indent="-45720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lang="en-US" sz="28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Fira Sans" panose="020B0503050000020004" pitchFamily="34" charset="0"/>
                    <a:ea typeface="Fira Sans" panose="020B0503050000020004" pitchFamily="34" charset="0"/>
                  </a:rPr>
                  <a:t>Proportion of variance in performance due to the car:</a:t>
                </a:r>
              </a:p>
              <a:p>
                <a:pPr algn="ctr">
                  <a:lnSpc>
                    <a:spcPct val="150000"/>
                  </a:lnSpc>
                </a:pPr>
                <a14:m>
                  <m:oMath xmlns:m="http://schemas.openxmlformats.org/officeDocument/2006/math">
                    <m:f>
                      <m:fPr>
                        <m:ctrlPr>
                          <a:rPr lang="en-US" sz="2800" b="0" i="1" smtClean="0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800" i="1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1.087</m:t>
                        </m:r>
                      </m:num>
                      <m:den>
                        <m:r>
                          <a:rPr lang="en-US" sz="2800" i="1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1.087</m:t>
                        </m:r>
                        <m:r>
                          <a:rPr lang="en-US" sz="2800" b="0" i="1" smtClean="0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+0.178</m:t>
                        </m:r>
                      </m:den>
                    </m:f>
                    <m:r>
                      <a:rPr lang="en-US" sz="2800" b="0" i="1" smtClean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Cambria Math" panose="02040503050406030204" pitchFamily="18" charset="0"/>
                      </a:rPr>
                      <m:t>=</m:t>
                    </m:r>
                  </m:oMath>
                </a14:m>
                <a:r>
                  <a:rPr lang="en-US" sz="28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Fira Sans" panose="020B0503050000020004" pitchFamily="34" charset="0"/>
                    <a:ea typeface="Fira Sans" panose="020B0503050000020004" pitchFamily="34" charset="0"/>
                  </a:rPr>
                  <a:t> </a:t>
                </a:r>
                <a:r>
                  <a:rPr lang="en-US" sz="2800" b="1" dirty="0">
                    <a:solidFill>
                      <a:srgbClr val="006388"/>
                    </a:solidFill>
                    <a:latin typeface="Fira Sans" panose="020B0503050000020004" pitchFamily="34" charset="0"/>
                    <a:ea typeface="Fira Sans" panose="020B0503050000020004" pitchFamily="34" charset="0"/>
                  </a:rPr>
                  <a:t>86%</a:t>
                </a:r>
              </a:p>
            </p:txBody>
          </p:sp>
        </mc:Choice>
        <mc:Fallback xmlns="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ABF8E219-B527-4EAF-B76B-3BBE387AB0D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52500" y="2864644"/>
                <a:ext cx="10287000" cy="3545073"/>
              </a:xfrm>
              <a:prstGeom prst="rect">
                <a:avLst/>
              </a:prstGeom>
              <a:blipFill>
                <a:blip r:embed="rId3"/>
                <a:stretch>
                  <a:fillRect l="-1066" b="-1377"/>
                </a:stretch>
              </a:blipFill>
            </p:spPr>
            <p:txBody>
              <a:bodyPr/>
              <a:lstStyle/>
              <a:p>
                <a:r>
                  <a:rPr lang="en-NL">
                    <a:noFill/>
                  </a:rPr>
                  <a:t> </a:t>
                </a:r>
              </a:p>
            </p:txBody>
          </p:sp>
        </mc:Fallback>
      </mc:AlternateContent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6">
            <a:extLst>
              <a:ext uri="{FF2B5EF4-FFF2-40B4-BE49-F238E27FC236}">
                <a16:creationId xmlns:a16="http://schemas.microsoft.com/office/drawing/2014/main" id="{621FC24F-0AC0-4675-93D2-099874E037F3}"/>
              </a:ext>
            </a:extLst>
          </p:cNvPr>
          <p:cNvSpPr txBox="1"/>
          <p:nvPr/>
        </p:nvSpPr>
        <p:spPr>
          <a:xfrm>
            <a:off x="1270449" y="2875002"/>
            <a:ext cx="9651101" cy="1107996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1" compatLnSpc="1">
            <a:sp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6600" b="1" i="0" u="none" strike="noStrike" kern="0" cap="none" spc="0" baseline="0" dirty="0">
                <a:solidFill>
                  <a:srgbClr val="006388"/>
                </a:solidFill>
                <a:uFillTx/>
                <a:latin typeface="Fira Sans" pitchFamily="34"/>
                <a:ea typeface="Fira Code" pitchFamily="49"/>
              </a:rPr>
              <a:t>It’s not all about the car</a:t>
            </a:r>
            <a:endParaRPr lang="en-GB" sz="6600" b="0" i="0" u="none" strike="noStrike" kern="1200" cap="none" spc="0" baseline="0" dirty="0">
              <a:solidFill>
                <a:srgbClr val="000000"/>
              </a:solidFill>
              <a:uFillTx/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254578292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6">
            <a:extLst>
              <a:ext uri="{FF2B5EF4-FFF2-40B4-BE49-F238E27FC236}">
                <a16:creationId xmlns:a16="http://schemas.microsoft.com/office/drawing/2014/main" id="{621FC24F-0AC0-4675-93D2-099874E037F3}"/>
              </a:ext>
            </a:extLst>
          </p:cNvPr>
          <p:cNvSpPr txBox="1"/>
          <p:nvPr/>
        </p:nvSpPr>
        <p:spPr>
          <a:xfrm>
            <a:off x="1270449" y="2875002"/>
            <a:ext cx="9651101" cy="1107996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1" compatLnSpc="1">
            <a:sp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6600" b="1" i="0" u="none" strike="noStrike" kern="0" cap="none" spc="0" baseline="0" dirty="0">
                <a:solidFill>
                  <a:srgbClr val="006388"/>
                </a:solidFill>
                <a:uFillTx/>
                <a:latin typeface="Fira Sans" pitchFamily="34"/>
                <a:ea typeface="Fira Code" pitchFamily="49"/>
              </a:rPr>
              <a:t>Almost though… </a:t>
            </a:r>
            <a:r>
              <a:rPr lang="en-GB" sz="6600" b="1" i="0" u="none" strike="noStrike" kern="0" cap="none" spc="0" baseline="0" dirty="0">
                <a:solidFill>
                  <a:srgbClr val="006388"/>
                </a:solidFill>
                <a:uFillTx/>
                <a:latin typeface="Fira Sans" pitchFamily="34"/>
                <a:ea typeface="Fira Code" pitchFamily="49"/>
                <a:sym typeface="Wingdings" panose="05000000000000000000" pitchFamily="2" charset="2"/>
              </a:rPr>
              <a:t></a:t>
            </a:r>
            <a:endParaRPr lang="en-GB" sz="6600" b="0" i="0" u="none" strike="noStrike" kern="1200" cap="none" spc="0" baseline="0" dirty="0">
              <a:solidFill>
                <a:srgbClr val="000000"/>
              </a:solidFill>
              <a:uFillTx/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446097912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F1BE09-D29E-4628-BE4C-7327668F7243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>
              <a:lnSpc>
                <a:spcPct val="100000"/>
              </a:lnSpc>
            </a:pPr>
            <a:r>
              <a:rPr lang="en-GB" sz="5400" b="1" kern="0" dirty="0">
                <a:solidFill>
                  <a:srgbClr val="006388"/>
                </a:solidFill>
                <a:latin typeface="Fira Sans" pitchFamily="34"/>
                <a:ea typeface="Fira Code" pitchFamily="49"/>
              </a:rPr>
              <a:t>In conclusion…</a:t>
            </a:r>
            <a:endParaRPr lang="en-GB" sz="1800" kern="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164B6E-B6A1-4DF0-B669-7A8BDA1CB478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838203" y="1574801"/>
            <a:ext cx="10572259" cy="4918070"/>
          </a:xfrm>
        </p:spPr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en-GB" sz="3200" dirty="0">
                <a:solidFill>
                  <a:srgbClr val="404040"/>
                </a:solidFill>
                <a:latin typeface="Fira Sans" pitchFamily="34"/>
              </a:rPr>
              <a:t>F1 performance model with open data</a:t>
            </a:r>
          </a:p>
          <a:p>
            <a:pPr>
              <a:lnSpc>
                <a:spcPct val="110000"/>
              </a:lnSpc>
            </a:pPr>
            <a:r>
              <a:rPr lang="en-GB" sz="3200" dirty="0">
                <a:solidFill>
                  <a:srgbClr val="404040"/>
                </a:solidFill>
                <a:latin typeface="Fira Sans" pitchFamily="34"/>
              </a:rPr>
              <a:t>Complex multilevel structure: races within seasons, drivers and constructors</a:t>
            </a:r>
          </a:p>
          <a:p>
            <a:pPr>
              <a:lnSpc>
                <a:spcPct val="110000"/>
              </a:lnSpc>
            </a:pPr>
            <a:r>
              <a:rPr lang="en-GB" sz="3200" dirty="0">
                <a:solidFill>
                  <a:srgbClr val="404040"/>
                </a:solidFill>
                <a:latin typeface="Fira Sans" pitchFamily="34"/>
              </a:rPr>
              <a:t>Measuring performance as proportion</a:t>
            </a:r>
          </a:p>
          <a:p>
            <a:pPr>
              <a:lnSpc>
                <a:spcPct val="110000"/>
              </a:lnSpc>
            </a:pPr>
            <a:r>
              <a:rPr lang="en-GB" sz="3200" dirty="0">
                <a:solidFill>
                  <a:srgbClr val="404040"/>
                </a:solidFill>
                <a:latin typeface="Fira Sans" pitchFamily="34"/>
              </a:rPr>
              <a:t>Bayesian Beta regression model with logit link:</a:t>
            </a:r>
          </a:p>
          <a:p>
            <a:pPr lvl="1">
              <a:lnSpc>
                <a:spcPct val="110000"/>
              </a:lnSpc>
            </a:pPr>
            <a:r>
              <a:rPr lang="en-GB" sz="2800" dirty="0">
                <a:solidFill>
                  <a:srgbClr val="404040"/>
                </a:solidFill>
                <a:latin typeface="Fira Sans" pitchFamily="34"/>
              </a:rPr>
              <a:t>Posterior predictive check</a:t>
            </a:r>
          </a:p>
          <a:p>
            <a:pPr lvl="1">
              <a:lnSpc>
                <a:spcPct val="110000"/>
              </a:lnSpc>
            </a:pPr>
            <a:r>
              <a:rPr lang="en-GB" sz="2800" dirty="0">
                <a:solidFill>
                  <a:srgbClr val="404040"/>
                </a:solidFill>
                <a:latin typeface="Fira Sans" pitchFamily="34"/>
              </a:rPr>
              <a:t>Estimates </a:t>
            </a:r>
            <a:r>
              <a:rPr lang="en-GB" sz="2800" dirty="0">
                <a:solidFill>
                  <a:srgbClr val="404040"/>
                </a:solidFill>
                <a:latin typeface="Fira Sans" pitchFamily="34"/>
                <a:sym typeface="Wingdings" panose="05000000000000000000" pitchFamily="2" charset="2"/>
              </a:rPr>
              <a:t>with uncertainty for many different quantities</a:t>
            </a:r>
          </a:p>
          <a:p>
            <a:pPr>
              <a:lnSpc>
                <a:spcPct val="110000"/>
              </a:lnSpc>
            </a:pPr>
            <a:r>
              <a:rPr lang="en-GB" sz="3200" dirty="0">
                <a:solidFill>
                  <a:srgbClr val="404040"/>
                </a:solidFill>
                <a:latin typeface="Fira Sans" pitchFamily="34"/>
                <a:sym typeface="Wingdings" panose="05000000000000000000" pitchFamily="2" charset="2"/>
              </a:rPr>
              <a:t>It’s not all about the car!</a:t>
            </a:r>
            <a:endParaRPr lang="en-GB" sz="3200" dirty="0">
              <a:solidFill>
                <a:srgbClr val="404040"/>
              </a:solidFill>
              <a:latin typeface="Fira Sans" pitchFamily="34"/>
            </a:endParaRPr>
          </a:p>
          <a:p>
            <a:pPr>
              <a:lnSpc>
                <a:spcPct val="110000"/>
              </a:lnSpc>
            </a:pPr>
            <a:endParaRPr lang="en-GB" sz="3200" dirty="0">
              <a:solidFill>
                <a:srgbClr val="404040"/>
              </a:solidFill>
              <a:latin typeface="Fira Sans" pitchFamily="34"/>
            </a:endParaRPr>
          </a:p>
        </p:txBody>
      </p:sp>
    </p:spTree>
    <p:extLst>
      <p:ext uri="{BB962C8B-B14F-4D97-AF65-F5344CB8AC3E}">
        <p14:creationId xmlns:p14="http://schemas.microsoft.com/office/powerpoint/2010/main" val="4168770903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picture containing red&#10;&#10;Description automatically generated">
            <a:extLst>
              <a:ext uri="{FF2B5EF4-FFF2-40B4-BE49-F238E27FC236}">
                <a16:creationId xmlns:a16="http://schemas.microsoft.com/office/drawing/2014/main" id="{9FEAA232-6B76-422B-88EE-6E279E28C8E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969" b="30890"/>
          <a:stretch/>
        </p:blipFill>
        <p:spPr>
          <a:xfrm>
            <a:off x="1524" y="3429000"/>
            <a:ext cx="12190476" cy="3429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2F1BE09-D29E-4628-BE4C-7327668F724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6096000" y="395633"/>
            <a:ext cx="5117045" cy="906118"/>
          </a:xfrm>
        </p:spPr>
        <p:txBody>
          <a:bodyPr>
            <a:normAutofit fontScale="90000"/>
          </a:bodyPr>
          <a:lstStyle/>
          <a:p>
            <a:pPr lvl="0" algn="r">
              <a:lnSpc>
                <a:spcPct val="100000"/>
              </a:lnSpc>
            </a:pPr>
            <a:r>
              <a:rPr lang="en-GB" sz="5400" b="1" kern="0" dirty="0">
                <a:solidFill>
                  <a:srgbClr val="006388"/>
                </a:solidFill>
                <a:latin typeface="Fira Sans" pitchFamily="34"/>
                <a:ea typeface="Fira Code" pitchFamily="49"/>
              </a:rPr>
              <a:t>Contact</a:t>
            </a:r>
            <a:endParaRPr lang="en-GB" sz="1800" kern="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164B6E-B6A1-4DF0-B669-7A8BDA1CB478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6096000" y="1301751"/>
            <a:ext cx="5117045" cy="1812920"/>
          </a:xfrm>
        </p:spPr>
        <p:txBody>
          <a:bodyPr>
            <a:normAutofit fontScale="92500" lnSpcReduction="20000"/>
          </a:bodyPr>
          <a:lstStyle/>
          <a:p>
            <a:pPr marL="0" lvl="0" indent="0" algn="r">
              <a:lnSpc>
                <a:spcPct val="100000"/>
              </a:lnSpc>
              <a:buNone/>
            </a:pPr>
            <a:r>
              <a:rPr lang="en-GB" sz="2700" dirty="0">
                <a:solidFill>
                  <a:srgbClr val="404040"/>
                </a:solidFill>
                <a:latin typeface="Fira Sans" pitchFamily="34"/>
              </a:rPr>
              <a:t>e.vankesteren1@uu.nl</a:t>
            </a:r>
          </a:p>
          <a:p>
            <a:pPr marL="0" lvl="0" indent="0" algn="r">
              <a:lnSpc>
                <a:spcPct val="100000"/>
              </a:lnSpc>
              <a:buNone/>
            </a:pPr>
            <a:r>
              <a:rPr lang="en-GB" sz="2700" dirty="0">
                <a:solidFill>
                  <a:srgbClr val="404040"/>
                </a:solidFill>
                <a:latin typeface="Fira Sans" pitchFamily="34"/>
              </a:rPr>
              <a:t>@vankesteren</a:t>
            </a:r>
          </a:p>
          <a:p>
            <a:pPr marL="0" lvl="0" indent="0" algn="r">
              <a:lnSpc>
                <a:spcPct val="100000"/>
              </a:lnSpc>
              <a:buNone/>
            </a:pPr>
            <a:r>
              <a:rPr lang="en-GB" sz="2700" dirty="0">
                <a:solidFill>
                  <a:srgbClr val="404040"/>
                </a:solidFill>
                <a:latin typeface="Fira Sans" pitchFamily="34"/>
              </a:rPr>
              <a:t>t.l.g.bergkamp@rug.nl</a:t>
            </a:r>
          </a:p>
          <a:p>
            <a:pPr marL="0" lvl="0" indent="0" algn="r">
              <a:lnSpc>
                <a:spcPct val="100000"/>
              </a:lnSpc>
              <a:buNone/>
            </a:pPr>
            <a:r>
              <a:rPr lang="en-GB" sz="2700" dirty="0">
                <a:solidFill>
                  <a:srgbClr val="404040"/>
                </a:solidFill>
                <a:latin typeface="Fira Sans" pitchFamily="34"/>
              </a:rPr>
              <a:t>@MisterBergkamp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B657E5D-B046-41E3-A283-2F9576672AE8}"/>
              </a:ext>
            </a:extLst>
          </p:cNvPr>
          <p:cNvSpPr txBox="1"/>
          <p:nvPr/>
        </p:nvSpPr>
        <p:spPr>
          <a:xfrm>
            <a:off x="0" y="6456017"/>
            <a:ext cx="400050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Fira Sans" panose="020B0503050000020004" pitchFamily="34" charset="0"/>
                <a:ea typeface="Fira Sans" panose="020B0503050000020004" pitchFamily="34" charset="0"/>
              </a:rPr>
              <a:t>Photo by G</a:t>
            </a:r>
            <a:r>
              <a:rPr 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Fira Sans" panose="020B0503050000020004" pitchFamily="34" charset="0"/>
                <a:ea typeface="Fira Sans" panose="020B0503050000020004" pitchFamily="34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ustavo Campos</a:t>
            </a:r>
            <a:r>
              <a:rPr 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Fira Sans" panose="020B0503050000020004" pitchFamily="34" charset="0"/>
                <a:ea typeface="Fira Sans" panose="020B0503050000020004" pitchFamily="34" charset="0"/>
              </a:rPr>
              <a:t> on </a:t>
            </a:r>
            <a:r>
              <a:rPr lang="en-US" sz="16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Fira Sans" panose="020B0503050000020004" pitchFamily="34" charset="0"/>
                <a:ea typeface="Fira Sans" panose="020B0503050000020004" pitchFamily="34" charset="0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Unsplash</a:t>
            </a:r>
            <a:r>
              <a:rPr 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Fira Sans" panose="020B0503050000020004" pitchFamily="34" charset="0"/>
                <a:ea typeface="Fira Sans" panose="020B0503050000020004" pitchFamily="34" charset="0"/>
              </a:rPr>
              <a:t> </a:t>
            </a:r>
            <a:endParaRPr lang="en-NL" sz="1600" dirty="0">
              <a:solidFill>
                <a:schemeClr val="tx1">
                  <a:lumMod val="50000"/>
                  <a:lumOff val="50000"/>
                </a:schemeClr>
              </a:solidFill>
              <a:latin typeface="Fira Sans" panose="020B0503050000020004" pitchFamily="34" charset="0"/>
              <a:ea typeface="Fira Sans" panose="020B0503050000020004" pitchFamily="34" charset="0"/>
            </a:endParaRP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71381F30-CD0E-4FCA-80BA-32555215EBF0}"/>
              </a:ext>
            </a:extLst>
          </p:cNvPr>
          <p:cNvSpPr txBox="1">
            <a:spLocks/>
          </p:cNvSpPr>
          <p:nvPr/>
        </p:nvSpPr>
        <p:spPr>
          <a:xfrm>
            <a:off x="978956" y="395633"/>
            <a:ext cx="5117044" cy="906118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ctr" anchorCtr="0" compatLnSpc="1">
            <a:normAutofit fontScale="97500"/>
          </a:bodyPr>
          <a:lstStyle>
            <a:lvl1pPr marL="0" marR="0" lvl="0" indent="0" algn="l" defTabSz="914400" rtl="0" fontAlgn="auto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US" sz="4400" b="0" i="0" u="none" strike="noStrike" kern="1200" cap="none" spc="0" baseline="0">
                <a:solidFill>
                  <a:srgbClr val="000000"/>
                </a:solidFill>
                <a:uFillTx/>
                <a:latin typeface="Calibri Light"/>
              </a:defRPr>
            </a:lvl1pPr>
          </a:lstStyle>
          <a:p>
            <a:pPr>
              <a:lnSpc>
                <a:spcPct val="100000"/>
              </a:lnSpc>
            </a:pPr>
            <a:r>
              <a:rPr lang="en-GB" sz="5400" b="1" kern="0" dirty="0">
                <a:solidFill>
                  <a:srgbClr val="006388"/>
                </a:solidFill>
                <a:latin typeface="Fira Sans" pitchFamily="34"/>
                <a:ea typeface="Fira Code" pitchFamily="49"/>
              </a:rPr>
              <a:t>More info</a:t>
            </a:r>
            <a:endParaRPr lang="en-GB" sz="1800" kern="0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F065BDA8-79A5-49C8-BDDA-FF5FA1599E1A}"/>
              </a:ext>
            </a:extLst>
          </p:cNvPr>
          <p:cNvSpPr txBox="1">
            <a:spLocks/>
          </p:cNvSpPr>
          <p:nvPr/>
        </p:nvSpPr>
        <p:spPr>
          <a:xfrm>
            <a:off x="978956" y="1301751"/>
            <a:ext cx="5117044" cy="181292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rmAutofit fontScale="62500" lnSpcReduction="20000"/>
          </a:bodyPr>
          <a:lstStyle>
            <a:lvl1pPr marL="228600" marR="0" lvl="0" indent="-228600" algn="l" defTabSz="914400" rtl="0" fontAlgn="auto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ct val="100000"/>
              <a:buFont typeface="Arial" pitchFamily="34"/>
              <a:buChar char="•"/>
              <a:tabLst/>
              <a:defRPr lang="en-US" sz="28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1pPr>
            <a:lvl2pPr marL="685800" marR="0" lvl="1" indent="-228600" algn="l" defTabSz="914400" rtl="0" fontAlgn="auto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ct val="100000"/>
              <a:buFont typeface="Arial" pitchFamily="34"/>
              <a:buChar char="•"/>
              <a:tabLst/>
              <a:defRPr lang="en-US" sz="24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2pPr>
            <a:lvl3pPr marL="1143000" marR="0" lvl="2" indent="-228600" algn="l" defTabSz="914400" rtl="0" fontAlgn="auto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ct val="100000"/>
              <a:buFont typeface="Arial" pitchFamily="34"/>
              <a:buChar char="•"/>
              <a:tabLst/>
              <a:defRPr lang="en-US" sz="20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3pPr>
            <a:lvl4pPr marL="1600200" marR="0" lvl="3" indent="-228600" algn="l" defTabSz="914400" rtl="0" fontAlgn="auto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ct val="100000"/>
              <a:buFont typeface="Arial" pitchFamily="34"/>
              <a:buChar char="•"/>
              <a:tabLst/>
              <a:defRPr lang="en-US" sz="18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4pPr>
            <a:lvl5pPr marL="2057400" marR="0" lvl="4" indent="-228600" algn="l" defTabSz="914400" rtl="0" fontAlgn="auto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ct val="100000"/>
              <a:buFont typeface="Arial" pitchFamily="34"/>
              <a:buChar char="•"/>
              <a:tabLst/>
              <a:defRPr lang="en-US" sz="18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0000"/>
              </a:lnSpc>
              <a:buFont typeface="Arial" pitchFamily="34"/>
              <a:buNone/>
            </a:pPr>
            <a:r>
              <a:rPr lang="en-GB" sz="3200" b="1" dirty="0">
                <a:solidFill>
                  <a:srgbClr val="404040"/>
                </a:solidFill>
                <a:latin typeface="Fira Sans" pitchFamily="34"/>
              </a:rPr>
              <a:t>All code + data:</a:t>
            </a:r>
          </a:p>
          <a:p>
            <a:pPr marL="0" indent="0">
              <a:lnSpc>
                <a:spcPct val="110000"/>
              </a:lnSpc>
              <a:buFont typeface="Arial" pitchFamily="34"/>
              <a:buNone/>
            </a:pPr>
            <a:r>
              <a:rPr lang="en-GB" sz="3200" dirty="0">
                <a:solidFill>
                  <a:srgbClr val="404040"/>
                </a:solidFill>
                <a:latin typeface="Fira Code" panose="020B0809050000020004" pitchFamily="49" charset="0"/>
                <a:ea typeface="Fira Code" panose="020B0809050000020004" pitchFamily="49" charset="0"/>
              </a:rPr>
              <a:t>github.com/</a:t>
            </a:r>
            <a:r>
              <a:rPr lang="en-GB" sz="3200" dirty="0" err="1">
                <a:solidFill>
                  <a:srgbClr val="404040"/>
                </a:solidFill>
                <a:latin typeface="Fira Code" panose="020B0809050000020004" pitchFamily="49" charset="0"/>
                <a:ea typeface="Fira Code" panose="020B0809050000020004" pitchFamily="49" charset="0"/>
              </a:rPr>
              <a:t>vankesteren</a:t>
            </a:r>
            <a:r>
              <a:rPr lang="en-GB" sz="3200" dirty="0">
                <a:solidFill>
                  <a:srgbClr val="404040"/>
                </a:solidFill>
                <a:latin typeface="Fira Code" panose="020B0809050000020004" pitchFamily="49" charset="0"/>
                <a:ea typeface="Fira Code" panose="020B0809050000020004" pitchFamily="49" charset="0"/>
              </a:rPr>
              <a:t>/f1model</a:t>
            </a:r>
          </a:p>
          <a:p>
            <a:pPr marL="0" indent="0">
              <a:lnSpc>
                <a:spcPct val="110000"/>
              </a:lnSpc>
              <a:buFont typeface="Arial" pitchFamily="34"/>
              <a:buNone/>
            </a:pPr>
            <a:r>
              <a:rPr lang="en-GB" sz="3200" b="1" dirty="0">
                <a:solidFill>
                  <a:srgbClr val="404040"/>
                </a:solidFill>
                <a:latin typeface="Fira Sans" pitchFamily="34"/>
              </a:rPr>
              <a:t>Preprint: </a:t>
            </a:r>
          </a:p>
          <a:p>
            <a:pPr marL="0" indent="0">
              <a:lnSpc>
                <a:spcPct val="110000"/>
              </a:lnSpc>
              <a:buFont typeface="Arial" pitchFamily="34"/>
              <a:buNone/>
            </a:pPr>
            <a:r>
              <a:rPr lang="en-GB" sz="3200" dirty="0">
                <a:solidFill>
                  <a:srgbClr val="404040"/>
                </a:solidFill>
                <a:latin typeface="Fira Code" panose="020B0809050000020004" pitchFamily="49" charset="0"/>
                <a:ea typeface="Fira Code" panose="020B0809050000020004" pitchFamily="49" charset="0"/>
              </a:rPr>
              <a:t>arxiv.org/abs/2203.08489 </a:t>
            </a:r>
          </a:p>
          <a:p>
            <a:pPr marL="0" indent="0">
              <a:lnSpc>
                <a:spcPct val="110000"/>
              </a:lnSpc>
              <a:buFont typeface="Arial" pitchFamily="34"/>
              <a:buNone/>
            </a:pPr>
            <a:endParaRPr lang="en-GB" sz="3200" dirty="0">
              <a:solidFill>
                <a:srgbClr val="404040"/>
              </a:solidFill>
              <a:latin typeface="Fira Sans" pitchFamily="34"/>
            </a:endParaRPr>
          </a:p>
        </p:txBody>
      </p:sp>
    </p:spTree>
    <p:extLst>
      <p:ext uri="{BB962C8B-B14F-4D97-AF65-F5344CB8AC3E}">
        <p14:creationId xmlns:p14="http://schemas.microsoft.com/office/powerpoint/2010/main" val="4098988275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37">
    <p:bg>
      <p:bgPr>
        <a:solidFill>
          <a:srgbClr val="00638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58C04D-F48B-4935-91B0-8CBD7FB7B0E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38203" y="2766215"/>
            <a:ext cx="10515600" cy="1325559"/>
          </a:xfrm>
        </p:spPr>
        <p:txBody>
          <a:bodyPr anchorCtr="1"/>
          <a:lstStyle/>
          <a:p>
            <a:pPr lvl="0" algn="ctr">
              <a:lnSpc>
                <a:spcPct val="100000"/>
              </a:lnSpc>
            </a:pPr>
            <a:r>
              <a:rPr lang="en-GB" sz="5400" b="1" kern="0">
                <a:solidFill>
                  <a:srgbClr val="FFFFFF"/>
                </a:solidFill>
                <a:latin typeface="Fira Sans" pitchFamily="34"/>
                <a:ea typeface="Fira Code" pitchFamily="49"/>
              </a:rPr>
              <a:t>Questions?</a:t>
            </a:r>
            <a:endParaRPr lang="en-GB" sz="1800" kern="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4DA4D0-46BE-4A8C-B927-23BC37DF0AC7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>
              <a:lnSpc>
                <a:spcPct val="100000"/>
              </a:lnSpc>
            </a:pPr>
            <a:r>
              <a:rPr lang="en-GB" sz="5400" b="1" kern="0">
                <a:solidFill>
                  <a:srgbClr val="006388"/>
                </a:solidFill>
                <a:latin typeface="Fira Sans" pitchFamily="34"/>
                <a:ea typeface="Fira Code" pitchFamily="49"/>
              </a:rPr>
              <a:t>Thoughts &amp; issues</a:t>
            </a:r>
            <a:endParaRPr lang="en-GB" sz="1800" kern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D7EAA4C1-AC48-4F46-848B-1E9389BFC07B}"/>
                  </a:ext>
                </a:extLst>
              </p:cNvPr>
              <p:cNvSpPr txBox="1">
                <a:spLocks noGrp="1"/>
              </p:cNvSpPr>
              <p:nvPr>
                <p:ph idx="1"/>
              </p:nvPr>
            </p:nvSpPr>
            <p:spPr>
              <a:xfrm>
                <a:off x="838203" y="1825627"/>
                <a:ext cx="10515600" cy="4785238"/>
              </a:xfrm>
            </p:spPr>
            <p:txBody>
              <a:bodyPr>
                <a:normAutofit/>
              </a:bodyPr>
              <a:lstStyle/>
              <a:p>
                <a:pPr lvl="0">
                  <a:lnSpc>
                    <a:spcPct val="100000"/>
                  </a:lnSpc>
                </a:pPr>
                <a:r>
                  <a:rPr lang="en-US" sz="3600" dirty="0">
                    <a:solidFill>
                      <a:srgbClr val="404040"/>
                    </a:solidFill>
                    <a:latin typeface="Fira Sans" pitchFamily="34"/>
                    <a:ea typeface="Fira Code" pitchFamily="49"/>
                  </a:rPr>
                  <a:t>Everything is relative &amp; on logit scale just as with Elo score in chess</a:t>
                </a:r>
              </a:p>
              <a:p>
                <a:pPr lvl="0">
                  <a:lnSpc>
                    <a:spcPct val="100000"/>
                  </a:lnSpc>
                </a:pPr>
                <a:r>
                  <a:rPr lang="en-US" sz="3600" dirty="0">
                    <a:solidFill>
                      <a:srgbClr val="404040"/>
                    </a:solidFill>
                    <a:latin typeface="Fira Sans" pitchFamily="34"/>
                    <a:ea typeface="Fira Code" pitchFamily="49"/>
                  </a:rPr>
                  <a:t>Are parameters identified? </a:t>
                </a:r>
              </a:p>
              <a:p>
                <a:pPr lvl="1">
                  <a:lnSpc>
                    <a:spcPct val="100000"/>
                  </a:lnSpc>
                </a:pPr>
                <a:r>
                  <a:rPr lang="en-US" sz="3200" dirty="0">
                    <a:solidFill>
                      <a:srgbClr val="404040"/>
                    </a:solidFill>
                    <a:latin typeface="Fira Sans" pitchFamily="34"/>
                    <a:ea typeface="Fira Code" pitchFamily="49"/>
                  </a:rPr>
                  <a:t>If driver stays with same team &amp; teammate the whole time, we cannot disentangle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NL" sz="3200" i="1" smtClean="0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NL" sz="3200" i="1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𝛽</m:t>
                        </m:r>
                      </m:e>
                      <m:sub>
                        <m:r>
                          <a:rPr lang="en-NL" sz="3200" i="1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𝑑</m:t>
                        </m:r>
                      </m:sub>
                    </m:sSub>
                    <m:r>
                      <a:rPr lang="en-NL" sz="32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Cambria Math" panose="02040503050406030204" pitchFamily="18" charset="0"/>
                      </a:rPr>
                      <m:t>, </m:t>
                    </m:r>
                    <m:sSub>
                      <m:sSubPr>
                        <m:ctrlPr>
                          <a:rPr lang="en-NL" sz="3200" i="1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NL" sz="3200" i="1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𝛽</m:t>
                        </m:r>
                      </m:e>
                      <m:sub>
                        <m:r>
                          <a:rPr lang="en-NL" sz="3200" i="1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𝑐</m:t>
                        </m:r>
                      </m:sub>
                    </m:sSub>
                    <m:r>
                      <a:rPr lang="en-NL" sz="32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Cambria Math" panose="02040503050406030204" pitchFamily="18" charset="0"/>
                      </a:rPr>
                      <m:t>,</m:t>
                    </m:r>
                    <m:sSub>
                      <m:sSubPr>
                        <m:ctrlPr>
                          <a:rPr lang="en-NL" sz="3200" i="1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NL" sz="3200" i="1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𝛽</m:t>
                        </m:r>
                      </m:e>
                      <m:sub>
                        <m:r>
                          <a:rPr lang="en-NL" sz="3200" i="1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𝑐𝑦</m:t>
                        </m:r>
                      </m:sub>
                    </m:sSub>
                  </m:oMath>
                </a14:m>
                <a:r>
                  <a:rPr lang="en-US" sz="32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Fira Sans" pitchFamily="34"/>
                    <a:ea typeface="Fira Code" pitchFamily="49"/>
                  </a:rPr>
                  <a:t>!</a:t>
                </a:r>
              </a:p>
              <a:p>
                <a:pPr lvl="1">
                  <a:lnSpc>
                    <a:spcPct val="100000"/>
                  </a:lnSpc>
                </a:pPr>
                <a:r>
                  <a:rPr lang="en-US" sz="3200" dirty="0">
                    <a:solidFill>
                      <a:srgbClr val="404040"/>
                    </a:solidFill>
                    <a:latin typeface="Fira Sans" pitchFamily="34"/>
                    <a:ea typeface="Fira Code" pitchFamily="49"/>
                  </a:rPr>
                  <a:t>How do the priors affect these?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D7EAA4C1-AC48-4F46-848B-1E9389BFC07B}"/>
                  </a:ext>
                </a:extLst>
              </p:cNvPr>
              <p:cNvSpPr txBox="1"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3" y="1825627"/>
                <a:ext cx="10515600" cy="4785238"/>
              </a:xfrm>
              <a:blipFill>
                <a:blip r:embed="rId2"/>
                <a:stretch>
                  <a:fillRect l="-1623" t="-1911"/>
                </a:stretch>
              </a:blipFill>
            </p:spPr>
            <p:txBody>
              <a:bodyPr/>
              <a:lstStyle/>
              <a:p>
                <a:r>
                  <a:rPr lang="en-NL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882687636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 name="Slide63">
    <p:bg>
      <p:bgPr>
        <a:solidFill>
          <a:srgbClr val="00638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7D17C9-11BA-4252-9884-9F72EA525326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>
              <a:lnSpc>
                <a:spcPct val="100000"/>
              </a:lnSpc>
            </a:pPr>
            <a:r>
              <a:rPr lang="en-GB" sz="5400" b="1" kern="0">
                <a:solidFill>
                  <a:srgbClr val="FFFFFF"/>
                </a:solidFill>
                <a:latin typeface="Fira Sans" pitchFamily="34"/>
                <a:ea typeface="Fira Code" pitchFamily="49"/>
              </a:rPr>
              <a:t>Default dark slide</a:t>
            </a:r>
            <a:endParaRPr lang="en-GB" sz="1800" kern="0">
              <a:solidFill>
                <a:srgbClr val="FFFFFF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4A2BF9-8BA0-4917-A947-AB76A2497A68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838203" y="1825627"/>
            <a:ext cx="10515600" cy="4667243"/>
          </a:xfrm>
        </p:spPr>
        <p:txBody>
          <a:bodyPr/>
          <a:lstStyle/>
          <a:p>
            <a:pPr marL="0" lvl="0" indent="0">
              <a:buNone/>
            </a:pPr>
            <a:r>
              <a:rPr lang="en-GB" sz="2000" b="1">
                <a:solidFill>
                  <a:srgbClr val="FFFFFF"/>
                </a:solidFill>
                <a:latin typeface="Fira Sans" pitchFamily="34"/>
              </a:rPr>
              <a:t>Default subheading</a:t>
            </a:r>
          </a:p>
          <a:p>
            <a:pPr marL="0" lvl="0" indent="0">
              <a:buNone/>
            </a:pPr>
            <a:r>
              <a:rPr lang="en-GB" sz="2000">
                <a:solidFill>
                  <a:srgbClr val="FFFFFF"/>
                </a:solidFill>
                <a:latin typeface="Fira Sans" pitchFamily="34"/>
              </a:rPr>
              <a:t>The dark slide brings some variation</a:t>
            </a:r>
          </a:p>
          <a:p>
            <a:pPr marL="0" lvl="0" indent="0">
              <a:buNone/>
            </a:pPr>
            <a:endParaRPr lang="en-GB" sz="2000">
              <a:solidFill>
                <a:srgbClr val="FFFFFF"/>
              </a:solidFill>
              <a:latin typeface="Fira Sans" pitchFamily="34"/>
            </a:endParaRPr>
          </a:p>
          <a:p>
            <a:pPr marL="0" lvl="0" indent="0">
              <a:buNone/>
            </a:pPr>
            <a:r>
              <a:rPr lang="en-GB" sz="2000" b="1">
                <a:solidFill>
                  <a:srgbClr val="FFFFFF"/>
                </a:solidFill>
                <a:latin typeface="Fira Sans" pitchFamily="34"/>
              </a:rPr>
              <a:t>Default subheading</a:t>
            </a:r>
          </a:p>
          <a:p>
            <a:pPr marL="0" lvl="0" indent="0">
              <a:buNone/>
            </a:pPr>
            <a:r>
              <a:rPr lang="en-GB" sz="2000">
                <a:solidFill>
                  <a:srgbClr val="FFFFFF"/>
                </a:solidFill>
                <a:latin typeface="Fira Sans" pitchFamily="34"/>
              </a:rPr>
              <a:t>It can highlight important aspects of the presentation.</a:t>
            </a:r>
          </a:p>
          <a:p>
            <a:pPr marL="0" lvl="0" indent="0">
              <a:buNone/>
            </a:pPr>
            <a:endParaRPr lang="en-GB" sz="2000">
              <a:solidFill>
                <a:srgbClr val="FFFFFF"/>
              </a:solidFill>
              <a:latin typeface="Fira Sans" pitchFamily="34"/>
            </a:endParaRPr>
          </a:p>
          <a:p>
            <a:pPr marL="0" lvl="0" indent="0">
              <a:buNone/>
            </a:pPr>
            <a:r>
              <a:rPr lang="en-GB" sz="2000" b="1">
                <a:solidFill>
                  <a:srgbClr val="FFFFFF"/>
                </a:solidFill>
                <a:latin typeface="Fira Sans" pitchFamily="34"/>
              </a:rPr>
              <a:t>Default subheading</a:t>
            </a:r>
          </a:p>
          <a:p>
            <a:pPr marL="0" lvl="0" indent="0">
              <a:buNone/>
            </a:pPr>
            <a:r>
              <a:rPr lang="en-GB" sz="2000">
                <a:solidFill>
                  <a:srgbClr val="FFFFFF"/>
                </a:solidFill>
                <a:latin typeface="Fira Sans" pitchFamily="34"/>
              </a:rPr>
              <a:t>This is the body of the text </a:t>
            </a:r>
          </a:p>
          <a:p>
            <a:pPr marL="0" lvl="0" indent="0">
              <a:buNone/>
            </a:pPr>
            <a:endParaRPr lang="en-GB" sz="2000">
              <a:solidFill>
                <a:srgbClr val="FFFFFF"/>
              </a:solidFill>
              <a:latin typeface="Fira Sans" pitchFamily="34"/>
            </a:endParaRPr>
          </a:p>
          <a:p>
            <a:pPr marL="0" lvl="0" indent="0">
              <a:buNone/>
            </a:pPr>
            <a:r>
              <a:rPr lang="en-GB" sz="2000" b="1">
                <a:solidFill>
                  <a:srgbClr val="FFFFFF"/>
                </a:solidFill>
                <a:latin typeface="Fira Sans" pitchFamily="34"/>
              </a:rPr>
              <a:t>Default subheading</a:t>
            </a:r>
          </a:p>
          <a:p>
            <a:pPr marL="0" lvl="0" indent="0">
              <a:buNone/>
            </a:pPr>
            <a:r>
              <a:rPr lang="en-GB" sz="2000">
                <a:solidFill>
                  <a:srgbClr val="FFFFFF"/>
                </a:solidFill>
                <a:latin typeface="Fira Sans" pitchFamily="34"/>
              </a:rPr>
              <a:t>This is the body of the text </a:t>
            </a:r>
          </a:p>
          <a:p>
            <a:pPr marL="0" lvl="0" indent="0">
              <a:buNone/>
            </a:pPr>
            <a:endParaRPr lang="en-GB" sz="2000">
              <a:solidFill>
                <a:srgbClr val="FFFFFF"/>
              </a:solidFill>
              <a:latin typeface="Fira Sans" pitchFamily="34"/>
            </a:endParaRPr>
          </a:p>
        </p:txBody>
      </p:sp>
    </p:spTree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rgbClr val="00638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F40E51-5CD9-4123-9D88-2F7F871767A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38203" y="2766215"/>
            <a:ext cx="10515600" cy="1325559"/>
          </a:xfrm>
        </p:spPr>
        <p:txBody>
          <a:bodyPr anchorCtr="1"/>
          <a:lstStyle/>
          <a:p>
            <a:pPr lvl="0" algn="ctr">
              <a:lnSpc>
                <a:spcPct val="100000"/>
              </a:lnSpc>
            </a:pPr>
            <a:r>
              <a:rPr lang="en-GB" sz="5400" b="1" kern="0">
                <a:solidFill>
                  <a:srgbClr val="FFFFFF"/>
                </a:solidFill>
                <a:latin typeface="Fira Sans" pitchFamily="34"/>
                <a:ea typeface="Fira Code" pitchFamily="49"/>
              </a:rPr>
              <a:t>Is this an impact slide?</a:t>
            </a:r>
            <a:endParaRPr lang="en-GB" sz="1800" kern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5607750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6">
            <a:extLst>
              <a:ext uri="{FF2B5EF4-FFF2-40B4-BE49-F238E27FC236}">
                <a16:creationId xmlns:a16="http://schemas.microsoft.com/office/drawing/2014/main" id="{621FC24F-0AC0-4675-93D2-099874E037F3}"/>
              </a:ext>
            </a:extLst>
          </p:cNvPr>
          <p:cNvSpPr txBox="1"/>
          <p:nvPr/>
        </p:nvSpPr>
        <p:spPr>
          <a:xfrm>
            <a:off x="3048899" y="2875002"/>
            <a:ext cx="6094201" cy="1107996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1" compatLnSpc="1">
            <a:sp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6600" b="1" i="0" u="none" strike="noStrike" kern="0" cap="none" spc="0" baseline="0" dirty="0">
                <a:solidFill>
                  <a:srgbClr val="006388"/>
                </a:solidFill>
                <a:uFillTx/>
                <a:latin typeface="Fira Sans" pitchFamily="34"/>
                <a:ea typeface="Fira Code" pitchFamily="49"/>
              </a:rPr>
              <a:t>Is it?</a:t>
            </a:r>
            <a:endParaRPr lang="en-GB" sz="6600" b="0" i="0" u="none" strike="noStrike" kern="1200" cap="none" spc="0" baseline="0" dirty="0">
              <a:solidFill>
                <a:srgbClr val="000000"/>
              </a:solidFill>
              <a:uFillTx/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596828345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 name="Slide1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294DB4-AE38-4933-ACA9-F41A07D989AD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38203" y="1798551"/>
            <a:ext cx="10515600" cy="1325559"/>
          </a:xfrm>
        </p:spPr>
        <p:txBody>
          <a:bodyPr/>
          <a:lstStyle/>
          <a:p>
            <a:pPr lvl="0">
              <a:lnSpc>
                <a:spcPct val="100000"/>
              </a:lnSpc>
            </a:pPr>
            <a:r>
              <a:rPr lang="en-GB" sz="4000" b="1" kern="0">
                <a:solidFill>
                  <a:srgbClr val="006388"/>
                </a:solidFill>
                <a:latin typeface="Fira Sans" pitchFamily="34"/>
                <a:ea typeface="Fira Code" pitchFamily="49"/>
              </a:rPr>
              <a:t>Here is an impactful slide with a sentence on it.</a:t>
            </a:r>
            <a:endParaRPr lang="en-GB" sz="400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4131B79E-AE6C-468E-AEFF-4D6238DEC43D}"/>
              </a:ext>
            </a:extLst>
          </p:cNvPr>
          <p:cNvSpPr txBox="1"/>
          <p:nvPr/>
        </p:nvSpPr>
        <p:spPr>
          <a:xfrm>
            <a:off x="838203" y="3071103"/>
            <a:ext cx="10515600" cy="1325559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ctr" anchorCtr="0" compatLnSpc="1">
            <a:normAutofit/>
          </a:bodyPr>
          <a:lstStyle/>
          <a:p>
            <a:pPr marL="0" marR="0" lvl="0" indent="0" algn="l" defTabSz="914400" rtl="0" fontAlgn="auto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4400" b="1" i="0" u="none" strike="noStrike" kern="0" cap="none" spc="0" baseline="0">
                <a:solidFill>
                  <a:srgbClr val="7F7F7F"/>
                </a:solidFill>
                <a:uFillTx/>
                <a:latin typeface="Fira Sans" pitchFamily="34"/>
                <a:ea typeface="Fira Code" pitchFamily="49"/>
              </a:rPr>
              <a:t>Here is a topic related to the aforementioned question.</a:t>
            </a:r>
            <a:endParaRPr lang="en-GB" sz="4400" b="0" i="0" u="none" strike="noStrike" kern="1200" cap="none" spc="0" baseline="0">
              <a:solidFill>
                <a:srgbClr val="7F7F7F"/>
              </a:solidFill>
              <a:uFillTx/>
              <a:latin typeface="Calibri Light"/>
            </a:endParaRPr>
          </a:p>
        </p:txBody>
      </p:sp>
    </p:spTree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 name="Slide3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phic 3">
            <a:extLst>
              <a:ext uri="{FF2B5EF4-FFF2-40B4-BE49-F238E27FC236}">
                <a16:creationId xmlns:a16="http://schemas.microsoft.com/office/drawing/2014/main" id="{5533A0A2-8E0F-495C-8713-8F3C2DD1786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095722" y="3684081"/>
            <a:ext cx="2000542" cy="675513"/>
          </a:xfrm>
          <a:prstGeom prst="rect">
            <a:avLst/>
          </a:prstGeom>
          <a:noFill/>
          <a:ln cap="flat">
            <a:noFill/>
          </a:ln>
        </p:spPr>
      </p:pic>
      <p:sp>
        <p:nvSpPr>
          <p:cNvPr id="3" name="TextBox 6">
            <a:extLst>
              <a:ext uri="{FF2B5EF4-FFF2-40B4-BE49-F238E27FC236}">
                <a16:creationId xmlns:a16="http://schemas.microsoft.com/office/drawing/2014/main" id="{621FC24F-0AC0-4675-93D2-099874E037F3}"/>
              </a:ext>
            </a:extLst>
          </p:cNvPr>
          <p:cNvSpPr txBox="1"/>
          <p:nvPr/>
        </p:nvSpPr>
        <p:spPr>
          <a:xfrm>
            <a:off x="3048893" y="2576084"/>
            <a:ext cx="6094201" cy="1107996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1" compatLnSpc="1">
            <a:sp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6600" b="1" i="0" u="none" strike="noStrike" kern="0" cap="none" spc="0" baseline="0">
                <a:solidFill>
                  <a:srgbClr val="006388"/>
                </a:solidFill>
                <a:uFillTx/>
                <a:latin typeface="Fira Sans" pitchFamily="34"/>
                <a:ea typeface="Fira Code" pitchFamily="49"/>
              </a:rPr>
              <a:t>Thank you!</a:t>
            </a:r>
            <a:endParaRPr lang="en-GB" sz="66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8">
            <a:extLst>
              <a:ext uri="{FF2B5EF4-FFF2-40B4-BE49-F238E27FC236}">
                <a16:creationId xmlns:a16="http://schemas.microsoft.com/office/drawing/2014/main" id="{D897A980-67E4-4673-8BAD-0C0736A8CE0B}"/>
              </a:ext>
            </a:extLst>
          </p:cNvPr>
          <p:cNvSpPr txBox="1"/>
          <p:nvPr/>
        </p:nvSpPr>
        <p:spPr>
          <a:xfrm>
            <a:off x="1258431" y="1120676"/>
            <a:ext cx="9675138" cy="1975284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ts val="73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7200" b="1" i="0" u="none" strike="noStrike" kern="1200" cap="none" spc="0" baseline="0" dirty="0">
                <a:solidFill>
                  <a:srgbClr val="006388"/>
                </a:solidFill>
                <a:uFillTx/>
                <a:latin typeface="Fira Sans" pitchFamily="34"/>
                <a:ea typeface="Fira Code" pitchFamily="49"/>
              </a:rPr>
              <a:t>Who is the best Formula One driver? </a:t>
            </a:r>
            <a:endParaRPr lang="en-GB" sz="7200" b="1" i="0" u="none" strike="noStrike" kern="1200" cap="none" spc="0" baseline="0" dirty="0">
              <a:solidFill>
                <a:srgbClr val="006388"/>
              </a:solidFill>
              <a:uFillTx/>
              <a:latin typeface="Fira Sans" pitchFamily="34"/>
              <a:ea typeface="Fira Code" pitchFamily="49"/>
            </a:endParaRPr>
          </a:p>
        </p:txBody>
      </p:sp>
      <p:sp>
        <p:nvSpPr>
          <p:cNvPr id="3" name="TextBox 15">
            <a:extLst>
              <a:ext uri="{FF2B5EF4-FFF2-40B4-BE49-F238E27FC236}">
                <a16:creationId xmlns:a16="http://schemas.microsoft.com/office/drawing/2014/main" id="{F7A3E351-AF34-4BBE-81D5-5568F2BFC732}"/>
              </a:ext>
            </a:extLst>
          </p:cNvPr>
          <p:cNvSpPr txBox="1"/>
          <p:nvPr/>
        </p:nvSpPr>
        <p:spPr>
          <a:xfrm>
            <a:off x="1258433" y="5507239"/>
            <a:ext cx="7361779" cy="523219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2800" b="0" i="1" u="none" strike="noStrike" kern="1200" cap="none" spc="0" baseline="0" dirty="0">
                <a:solidFill>
                  <a:srgbClr val="7F7F7F"/>
                </a:solidFill>
                <a:uFillTx/>
                <a:latin typeface="Fira Sans" pitchFamily="34"/>
              </a:rPr>
              <a:t>Erik-Jan van Kesteren &amp; Tom Bergkamp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EE5358BE-4343-4EE5-95E4-D709F9047906}"/>
              </a:ext>
            </a:extLst>
          </p:cNvPr>
          <p:cNvSpPr txBox="1"/>
          <p:nvPr/>
        </p:nvSpPr>
        <p:spPr>
          <a:xfrm>
            <a:off x="1258431" y="2973754"/>
            <a:ext cx="9675138" cy="1681204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ctr" anchorCtr="0" compatLnSpc="1">
            <a:normAutofit/>
          </a:bodyPr>
          <a:lstStyle/>
          <a:p>
            <a:pPr marL="0" marR="0" lvl="0" indent="0" algn="l" defTabSz="914400" rtl="0" fontAlgn="auto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7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it-IT" sz="4800" b="1" i="0" u="none" strike="noStrike" kern="0" cap="none" spc="0" baseline="0" dirty="0">
                <a:solidFill>
                  <a:srgbClr val="7F7F7F"/>
                </a:solidFill>
                <a:uFillTx/>
                <a:latin typeface="Fira Sans" pitchFamily="34"/>
                <a:ea typeface="Fira Code" pitchFamily="49"/>
              </a:rPr>
              <a:t>A </a:t>
            </a:r>
            <a:r>
              <a:rPr lang="it-IT" sz="4800" b="1" i="0" u="none" strike="noStrike" kern="0" cap="none" spc="0" baseline="0" dirty="0" err="1">
                <a:solidFill>
                  <a:srgbClr val="7F7F7F"/>
                </a:solidFill>
                <a:uFillTx/>
                <a:latin typeface="Fira Sans" pitchFamily="34"/>
                <a:ea typeface="Fira Code" pitchFamily="49"/>
              </a:rPr>
              <a:t>Bayesian</a:t>
            </a:r>
            <a:r>
              <a:rPr lang="it-IT" sz="4800" b="1" i="0" u="none" strike="noStrike" kern="0" cap="none" spc="0" baseline="0" dirty="0">
                <a:solidFill>
                  <a:srgbClr val="7F7F7F"/>
                </a:solidFill>
                <a:uFillTx/>
                <a:latin typeface="Fira Sans" pitchFamily="34"/>
                <a:ea typeface="Fira Code" pitchFamily="49"/>
              </a:rPr>
              <a:t> multilevel Beta </a:t>
            </a:r>
            <a:r>
              <a:rPr lang="it-IT" sz="4800" b="1" i="0" u="none" strike="noStrike" kern="0" cap="none" spc="0" baseline="0" dirty="0" err="1">
                <a:solidFill>
                  <a:srgbClr val="7F7F7F"/>
                </a:solidFill>
                <a:uFillTx/>
                <a:latin typeface="Fira Sans" pitchFamily="34"/>
                <a:ea typeface="Fira Code" pitchFamily="49"/>
              </a:rPr>
              <a:t>regression</a:t>
            </a:r>
            <a:r>
              <a:rPr lang="it-IT" sz="4800" b="1" i="0" u="none" strike="noStrike" kern="0" cap="none" spc="0" baseline="0" dirty="0">
                <a:solidFill>
                  <a:srgbClr val="7F7F7F"/>
                </a:solidFill>
                <a:uFillTx/>
                <a:latin typeface="Fira Sans" pitchFamily="34"/>
                <a:ea typeface="Fira Code" pitchFamily="49"/>
              </a:rPr>
              <a:t> model</a:t>
            </a:r>
            <a:endParaRPr lang="en-GB" sz="4800" b="0" i="0" u="none" strike="noStrike" kern="1200" cap="none" spc="0" baseline="0" dirty="0">
              <a:solidFill>
                <a:srgbClr val="7F7F7F"/>
              </a:solidFill>
              <a:uFillTx/>
              <a:latin typeface="Calibri Light"/>
            </a:endParaRPr>
          </a:p>
        </p:txBody>
      </p:sp>
    </p:spTree>
    <p:extLst>
      <p:ext uri="{BB962C8B-B14F-4D97-AF65-F5344CB8AC3E}">
        <p14:creationId xmlns:p14="http://schemas.microsoft.com/office/powerpoint/2010/main" val="407308251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EBFBFE-8B4F-4B8D-A28E-52140C39C0F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38203" y="365129"/>
            <a:ext cx="6315632" cy="1325559"/>
          </a:xfrm>
        </p:spPr>
        <p:txBody>
          <a:bodyPr/>
          <a:lstStyle/>
          <a:p>
            <a:pPr lvl="0">
              <a:lnSpc>
                <a:spcPct val="100000"/>
              </a:lnSpc>
            </a:pPr>
            <a:r>
              <a:rPr lang="en-GB" sz="5400" b="1" kern="0" dirty="0">
                <a:solidFill>
                  <a:srgbClr val="006388"/>
                </a:solidFill>
                <a:latin typeface="Fira Sans" pitchFamily="34"/>
                <a:ea typeface="Fira Code" pitchFamily="49"/>
              </a:rPr>
              <a:t>Outline</a:t>
            </a:r>
            <a:endParaRPr lang="en-GB" sz="1800" kern="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A10A44-7893-4FBF-95AF-79FB2D43E2C0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838203" y="1825627"/>
            <a:ext cx="6102027" cy="4667243"/>
          </a:xfrm>
        </p:spPr>
        <p:txBody>
          <a:bodyPr>
            <a:normAutofit/>
          </a:bodyPr>
          <a:lstStyle/>
          <a:p>
            <a:pPr marL="514350" lvl="0" indent="-514350">
              <a:buFont typeface="+mj-lt"/>
              <a:buAutoNum type="arabicPeriod"/>
            </a:pPr>
            <a:r>
              <a:rPr lang="en-GB" b="1" dirty="0">
                <a:solidFill>
                  <a:srgbClr val="404040"/>
                </a:solidFill>
                <a:latin typeface="Fira Sans" pitchFamily="34"/>
              </a:rPr>
              <a:t>Data collection &amp; pre-processing</a:t>
            </a:r>
            <a:endParaRPr lang="en-GB" dirty="0">
              <a:solidFill>
                <a:srgbClr val="404040"/>
              </a:solidFill>
              <a:latin typeface="Fira Sans" pitchFamily="34"/>
            </a:endParaRPr>
          </a:p>
          <a:p>
            <a:pPr marL="514350" lvl="0" indent="-514350">
              <a:buFont typeface="+mj-lt"/>
              <a:buAutoNum type="arabicPeriod"/>
            </a:pPr>
            <a:r>
              <a:rPr lang="en-GB" b="1" dirty="0">
                <a:solidFill>
                  <a:srgbClr val="404040"/>
                </a:solidFill>
                <a:latin typeface="Fira Sans" pitchFamily="34"/>
              </a:rPr>
              <a:t>Measuring performance</a:t>
            </a:r>
            <a:endParaRPr lang="en-GB" dirty="0">
              <a:solidFill>
                <a:srgbClr val="404040"/>
              </a:solidFill>
              <a:latin typeface="Fira Sans" pitchFamily="34"/>
            </a:endParaRPr>
          </a:p>
          <a:p>
            <a:pPr marL="514350" lvl="0" indent="-514350">
              <a:buFont typeface="+mj-lt"/>
              <a:buAutoNum type="arabicPeriod"/>
            </a:pPr>
            <a:r>
              <a:rPr lang="en-GB" b="1" dirty="0">
                <a:solidFill>
                  <a:srgbClr val="404040"/>
                </a:solidFill>
                <a:latin typeface="Fira Sans" pitchFamily="34"/>
              </a:rPr>
              <a:t>Model development</a:t>
            </a:r>
          </a:p>
          <a:p>
            <a:pPr marL="514350" lvl="0" indent="-514350">
              <a:buFont typeface="+mj-lt"/>
              <a:buAutoNum type="arabicPeriod"/>
            </a:pPr>
            <a:r>
              <a:rPr lang="en-GB" b="1" dirty="0">
                <a:solidFill>
                  <a:srgbClr val="404040"/>
                </a:solidFill>
                <a:latin typeface="Fira Sans" pitchFamily="34"/>
              </a:rPr>
              <a:t>Model estimation &amp; checks</a:t>
            </a:r>
            <a:endParaRPr lang="en-GB" dirty="0">
              <a:solidFill>
                <a:srgbClr val="404040"/>
              </a:solidFill>
              <a:latin typeface="Fira Sans" pitchFamily="34"/>
            </a:endParaRPr>
          </a:p>
          <a:p>
            <a:pPr marL="514350" lvl="0" indent="-514350">
              <a:buFont typeface="+mj-lt"/>
              <a:buAutoNum type="arabicPeriod"/>
            </a:pPr>
            <a:r>
              <a:rPr lang="en-GB" b="1" dirty="0">
                <a:solidFill>
                  <a:srgbClr val="404040"/>
                </a:solidFill>
                <a:latin typeface="Fira Sans" pitchFamily="34"/>
              </a:rPr>
              <a:t>Inferences &amp; conclusions</a:t>
            </a:r>
            <a:endParaRPr lang="en-GB" dirty="0">
              <a:solidFill>
                <a:srgbClr val="404040"/>
              </a:solidFill>
              <a:latin typeface="Fira Sans" pitchFamily="34"/>
            </a:endParaRPr>
          </a:p>
        </p:txBody>
      </p:sp>
      <p:pic>
        <p:nvPicPr>
          <p:cNvPr id="5" name="Picture 4" descr="A race car on a track&#10;&#10;Description automatically generated with medium confidence">
            <a:extLst>
              <a:ext uri="{FF2B5EF4-FFF2-40B4-BE49-F238E27FC236}">
                <a16:creationId xmlns:a16="http://schemas.microsoft.com/office/drawing/2014/main" id="{27CAD710-6C20-4DBE-9F4B-5556ECD385F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45507" y="510988"/>
            <a:ext cx="3890682" cy="5836024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  <p:sp>
        <p:nvSpPr>
          <p:cNvPr id="8" name="TextBox 5">
            <a:extLst>
              <a:ext uri="{FF2B5EF4-FFF2-40B4-BE49-F238E27FC236}">
                <a16:creationId xmlns:a16="http://schemas.microsoft.com/office/drawing/2014/main" id="{CBAF8BA5-3567-469C-8B23-8A4EB14EBCD7}"/>
              </a:ext>
            </a:extLst>
          </p:cNvPr>
          <p:cNvSpPr txBox="1"/>
          <p:nvPr/>
        </p:nvSpPr>
        <p:spPr>
          <a:xfrm>
            <a:off x="7745507" y="6030646"/>
            <a:ext cx="3890682" cy="261609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100" dirty="0">
                <a:solidFill>
                  <a:schemeClr val="bg1">
                    <a:lumMod val="85000"/>
                  </a:schemeClr>
                </a:solidFill>
                <a:latin typeface="Fira Sans" panose="020B0503050000020004" pitchFamily="34" charset="0"/>
                <a:ea typeface="Fira Sans" panose="020B0503050000020004" pitchFamily="34" charset="0"/>
              </a:rPr>
              <a:t>Photo by </a:t>
            </a:r>
            <a:r>
              <a:rPr lang="en-US" sz="1100" dirty="0">
                <a:solidFill>
                  <a:schemeClr val="bg1">
                    <a:lumMod val="85000"/>
                  </a:schemeClr>
                </a:solidFill>
                <a:latin typeface="Fira Sans" panose="020B0503050000020004" pitchFamily="34" charset="0"/>
                <a:ea typeface="Fira Sans" panose="020B0503050000020004" pitchFamily="34" charset="0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José Pablo Domínguez</a:t>
            </a:r>
            <a:r>
              <a:rPr lang="en-US" sz="1100" dirty="0">
                <a:solidFill>
                  <a:schemeClr val="bg1">
                    <a:lumMod val="85000"/>
                  </a:schemeClr>
                </a:solidFill>
                <a:latin typeface="Fira Sans" panose="020B0503050000020004" pitchFamily="34" charset="0"/>
                <a:ea typeface="Fira Sans" panose="020B0503050000020004" pitchFamily="34" charset="0"/>
              </a:rPr>
              <a:t> on </a:t>
            </a:r>
            <a:r>
              <a:rPr lang="en-US" sz="1100" dirty="0" err="1">
                <a:solidFill>
                  <a:schemeClr val="bg1">
                    <a:lumMod val="85000"/>
                  </a:schemeClr>
                </a:solidFill>
                <a:latin typeface="Fira Sans" panose="020B0503050000020004" pitchFamily="34" charset="0"/>
                <a:ea typeface="Fira Sans" panose="020B0503050000020004" pitchFamily="34" charset="0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Unsplash</a:t>
            </a:r>
            <a:r>
              <a:rPr lang="en-US" sz="1100" dirty="0">
                <a:solidFill>
                  <a:schemeClr val="bg1">
                    <a:lumMod val="85000"/>
                  </a:schemeClr>
                </a:solidFill>
                <a:latin typeface="Fira Sans" panose="020B0503050000020004" pitchFamily="34" charset="0"/>
                <a:ea typeface="Fira Sans" panose="020B0503050000020004" pitchFamily="34" charset="0"/>
              </a:rPr>
              <a:t> </a:t>
            </a:r>
            <a:endParaRPr lang="en-GB" sz="1100" b="0" i="0" u="none" strike="noStrike" kern="1200" cap="none" spc="0" baseline="0" dirty="0">
              <a:solidFill>
                <a:schemeClr val="bg1">
                  <a:lumMod val="85000"/>
                </a:schemeClr>
              </a:solidFill>
              <a:uFillTx/>
              <a:latin typeface="Fira Sans" panose="020B0503050000020004" pitchFamily="34" charset="0"/>
              <a:ea typeface="Fira Sans" panose="020B0503050000020004" pitchFamily="34" charset="0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44">
    <p:bg>
      <p:bgPr>
        <a:solidFill>
          <a:srgbClr val="00638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7381F2-ED4A-4402-980D-E02B1BEDFAE2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38203" y="2766215"/>
            <a:ext cx="10515600" cy="1325559"/>
          </a:xfrm>
        </p:spPr>
        <p:txBody>
          <a:bodyPr anchorCtr="1"/>
          <a:lstStyle/>
          <a:p>
            <a:pPr lvl="0" algn="ctr">
              <a:lnSpc>
                <a:spcPct val="100000"/>
              </a:lnSpc>
            </a:pPr>
            <a:r>
              <a:rPr lang="en-GB" sz="5400" b="1" kern="0" dirty="0">
                <a:solidFill>
                  <a:srgbClr val="FFFFFF"/>
                </a:solidFill>
                <a:latin typeface="Fira Sans" pitchFamily="34"/>
                <a:ea typeface="Fira Code" pitchFamily="49"/>
              </a:rPr>
              <a:t>The data</a:t>
            </a:r>
            <a:endParaRPr lang="en-GB" sz="1800" kern="0" dirty="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1831</Words>
  <Application>Microsoft Office PowerPoint</Application>
  <PresentationFormat>Widescreen</PresentationFormat>
  <Paragraphs>300</Paragraphs>
  <Slides>61</Slides>
  <Notes>10</Notes>
  <HiddenSlides>5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61</vt:i4>
      </vt:variant>
    </vt:vector>
  </HeadingPairs>
  <TitlesOfParts>
    <vt:vector size="68" baseType="lpstr">
      <vt:lpstr>Arial</vt:lpstr>
      <vt:lpstr>Calibri</vt:lpstr>
      <vt:lpstr>Calibri Light</vt:lpstr>
      <vt:lpstr>Cambria Math</vt:lpstr>
      <vt:lpstr>Fira Code</vt:lpstr>
      <vt:lpstr>Fira Sans</vt:lpstr>
      <vt:lpstr>Office Theme</vt:lpstr>
      <vt:lpstr>PowerPoint Presentation</vt:lpstr>
      <vt:lpstr>PowerPoint Presentation</vt:lpstr>
      <vt:lpstr>“Why would you like that?”</vt:lpstr>
      <vt:lpstr>“Such a stupid sport!”</vt:lpstr>
      <vt:lpstr>“It’s all about the cars anyway!”</vt:lpstr>
      <vt:lpstr>PowerPoint Presentation</vt:lpstr>
      <vt:lpstr>PowerPoint Presentation</vt:lpstr>
      <vt:lpstr>Outline</vt:lpstr>
      <vt:lpstr>The data</vt:lpstr>
      <vt:lpstr>Formula One 101</vt:lpstr>
      <vt:lpstr>The data</vt:lpstr>
      <vt:lpstr>The data: preprocessing</vt:lpstr>
      <vt:lpstr>The data: tidy!</vt:lpstr>
      <vt:lpstr>Measuring “performance”</vt:lpstr>
      <vt:lpstr>The best race result is finishing first The worst race result is finishing last</vt:lpstr>
      <vt:lpstr>Dealing with non-finishes</vt:lpstr>
      <vt:lpstr>PowerPoint Presentation</vt:lpstr>
      <vt:lpstr>Which is a better performance?</vt:lpstr>
      <vt:lpstr>Which is a better performance?</vt:lpstr>
      <vt:lpstr>Which is a better performance?</vt:lpstr>
      <vt:lpstr>Solution: the proportion</vt:lpstr>
      <vt:lpstr>Solution: the proportion</vt:lpstr>
      <vt:lpstr>PowerPoint Presentation</vt:lpstr>
      <vt:lpstr>Modeling performance</vt:lpstr>
      <vt:lpstr>Model for a proportion</vt:lpstr>
      <vt:lpstr>Model for a proportion</vt:lpstr>
      <vt:lpstr>Multilevel model</vt:lpstr>
      <vt:lpstr>Parameter interpretation</vt:lpstr>
      <vt:lpstr>Estimating this model</vt:lpstr>
      <vt:lpstr>The data again</vt:lpstr>
      <vt:lpstr>Model estimation in R</vt:lpstr>
      <vt:lpstr>Obligatory convergence check</vt:lpstr>
      <vt:lpstr>Posterior predictive check</vt:lpstr>
      <vt:lpstr>PowerPoint Presentation</vt:lpstr>
      <vt:lpstr>Inference &amp; conclusions</vt:lpstr>
      <vt:lpstr>Let’s get mystical</vt:lpstr>
      <vt:lpstr>Dear oracle model,</vt:lpstr>
      <vt:lpstr>PowerPoint Presentation</vt:lpstr>
      <vt:lpstr>According to the model:</vt:lpstr>
      <vt:lpstr>Dear oracle model,</vt:lpstr>
      <vt:lpstr>PowerPoint Presentation</vt:lpstr>
      <vt:lpstr>According to the model:</vt:lpstr>
      <vt:lpstr>Dear oracle model,</vt:lpstr>
      <vt:lpstr>PowerPoint Presentation</vt:lpstr>
      <vt:lpstr>PowerPoint Presentation</vt:lpstr>
      <vt:lpstr>PowerPoint Presentation</vt:lpstr>
      <vt:lpstr>Dear oracle model,</vt:lpstr>
      <vt:lpstr>PowerPoint Presentation</vt:lpstr>
      <vt:lpstr>Dear oracle model,</vt:lpstr>
      <vt:lpstr>Dear oracle model,</vt:lpstr>
      <vt:lpstr>Car &amp; driver contributions</vt:lpstr>
      <vt:lpstr>PowerPoint Presentation</vt:lpstr>
      <vt:lpstr>PowerPoint Presentation</vt:lpstr>
      <vt:lpstr>In conclusion…</vt:lpstr>
      <vt:lpstr>Contact</vt:lpstr>
      <vt:lpstr>Questions?</vt:lpstr>
      <vt:lpstr>Thoughts &amp; issues</vt:lpstr>
      <vt:lpstr>Default dark slide</vt:lpstr>
      <vt:lpstr>Is this an impact slide?</vt:lpstr>
      <vt:lpstr>Here is an impactful slide with a sentence on it.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Kesteren, E. van (Erik-Jan)</dc:creator>
  <cp:lastModifiedBy>Kesteren, E. van (Erik-Jan)</cp:lastModifiedBy>
  <cp:revision>47</cp:revision>
  <dcterms:created xsi:type="dcterms:W3CDTF">2020-09-17T14:27:00Z</dcterms:created>
  <dcterms:modified xsi:type="dcterms:W3CDTF">2022-04-11T09:26:00Z</dcterms:modified>
</cp:coreProperties>
</file>

<file path=docProps/thumbnail.jpeg>
</file>